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08" r:id="rId4"/>
    <p:sldMasterId id="2147483720" r:id="rId5"/>
  </p:sldMasterIdLst>
  <p:notesMasterIdLst>
    <p:notesMasterId r:id="rId52"/>
  </p:notesMasterIdLst>
  <p:handoutMasterIdLst>
    <p:handoutMasterId r:id="rId53"/>
  </p:handoutMasterIdLst>
  <p:sldIdLst>
    <p:sldId id="256" r:id="rId6"/>
    <p:sldId id="258" r:id="rId7"/>
    <p:sldId id="261" r:id="rId8"/>
    <p:sldId id="302" r:id="rId9"/>
    <p:sldId id="262" r:id="rId10"/>
    <p:sldId id="260" r:id="rId11"/>
    <p:sldId id="257" r:id="rId12"/>
    <p:sldId id="267" r:id="rId13"/>
    <p:sldId id="275" r:id="rId14"/>
    <p:sldId id="273" r:id="rId15"/>
    <p:sldId id="282" r:id="rId16"/>
    <p:sldId id="291" r:id="rId17"/>
    <p:sldId id="290" r:id="rId18"/>
    <p:sldId id="294" r:id="rId19"/>
    <p:sldId id="295" r:id="rId20"/>
    <p:sldId id="265" r:id="rId21"/>
    <p:sldId id="264" r:id="rId22"/>
    <p:sldId id="272" r:id="rId23"/>
    <p:sldId id="266" r:id="rId24"/>
    <p:sldId id="271" r:id="rId25"/>
    <p:sldId id="280" r:id="rId26"/>
    <p:sldId id="270" r:id="rId27"/>
    <p:sldId id="269" r:id="rId28"/>
    <p:sldId id="268" r:id="rId29"/>
    <p:sldId id="263" r:id="rId30"/>
    <p:sldId id="279" r:id="rId31"/>
    <p:sldId id="283" r:id="rId32"/>
    <p:sldId id="278" r:id="rId33"/>
    <p:sldId id="277" r:id="rId34"/>
    <p:sldId id="276" r:id="rId35"/>
    <p:sldId id="284" r:id="rId36"/>
    <p:sldId id="285" r:id="rId37"/>
    <p:sldId id="286" r:id="rId38"/>
    <p:sldId id="289" r:id="rId39"/>
    <p:sldId id="287" r:id="rId40"/>
    <p:sldId id="296" r:id="rId41"/>
    <p:sldId id="297" r:id="rId42"/>
    <p:sldId id="298" r:id="rId43"/>
    <p:sldId id="300" r:id="rId44"/>
    <p:sldId id="299" r:id="rId45"/>
    <p:sldId id="303" r:id="rId46"/>
    <p:sldId id="304" r:id="rId47"/>
    <p:sldId id="305" r:id="rId48"/>
    <p:sldId id="307" r:id="rId49"/>
    <p:sldId id="306" r:id="rId50"/>
    <p:sldId id="301" r:id="rId5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90" y="-22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F35C9E-886B-4B1E-90AC-6EED4CF57C7C}" type="datetimeFigureOut">
              <a:rPr lang="de-DE" smtClean="0"/>
              <a:t>20.01.2022</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6A99A2A-4EA7-4F47-A141-A701BCEA4CEE}" type="slidenum">
              <a:rPr lang="de-DE" smtClean="0"/>
              <a:t>‹Nr.›</a:t>
            </a:fld>
            <a:endParaRPr lang="de-DE"/>
          </a:p>
        </p:txBody>
      </p:sp>
    </p:spTree>
    <p:extLst>
      <p:ext uri="{BB962C8B-B14F-4D97-AF65-F5344CB8AC3E}">
        <p14:creationId xmlns:p14="http://schemas.microsoft.com/office/powerpoint/2010/main" val="249465908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E4EC79-EEFC-4CFE-842C-00E8E77D7FA9}" type="datetimeFigureOut">
              <a:rPr lang="de-DE" smtClean="0"/>
              <a:t>20.01.2022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CE3A60-B2A3-496D-AD48-56BFF04B00F0}" type="slidenum">
              <a:rPr lang="de-DE" smtClean="0"/>
              <a:t>‹Nr.›</a:t>
            </a:fld>
            <a:endParaRPr lang="de-DE"/>
          </a:p>
        </p:txBody>
      </p:sp>
    </p:spTree>
    <p:extLst>
      <p:ext uri="{BB962C8B-B14F-4D97-AF65-F5344CB8AC3E}">
        <p14:creationId xmlns:p14="http://schemas.microsoft.com/office/powerpoint/2010/main" val="318693831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1CE3A60-B2A3-496D-AD48-56BFF04B00F0}" type="slidenum">
              <a:rPr lang="de-DE" smtClean="0"/>
              <a:t>1</a:t>
            </a:fld>
            <a:endParaRPr lang="de-DE"/>
          </a:p>
        </p:txBody>
      </p:sp>
      <p:sp>
        <p:nvSpPr>
          <p:cNvPr id="5" name="Fußzeilenplatzhalter 4"/>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86097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2"/>
        <p:cNvGrpSpPr/>
        <p:nvPr/>
      </p:nvGrpSpPr>
      <p:grpSpPr>
        <a:xfrm>
          <a:off x="0" y="0"/>
          <a:ext cx="0" cy="0"/>
          <a:chOff x="0" y="0"/>
          <a:chExt cx="0" cy="0"/>
        </a:xfrm>
      </p:grpSpPr>
      <p:sp>
        <p:nvSpPr>
          <p:cNvPr id="2123" name="Google Shape;2123;g9543b1546e_0_20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4" name="Google Shape;2124;g9543b1546e_0_2088:notes"/>
          <p:cNvSpPr txBox="1">
            <a:spLocks noGrp="1"/>
          </p:cNvSpPr>
          <p:nvPr>
            <p:ph type="body" idx="1"/>
          </p:nvPr>
        </p:nvSpPr>
        <p:spPr>
          <a:xfrm>
            <a:off x="685800" y="4343401"/>
            <a:ext cx="5486400" cy="4114800"/>
          </a:xfrm>
          <a:prstGeom prst="rect">
            <a:avLst/>
          </a:prstGeom>
        </p:spPr>
        <p:txBody>
          <a:bodyPr spcFirstLastPara="1" wrap="square" lIns="87468" tIns="87468" rIns="87468" bIns="87468" anchor="t" anchorCtr="0">
            <a:noAutofit/>
          </a:bodyPr>
          <a:lstStyle/>
          <a:p>
            <a:endParaRPr/>
          </a:p>
        </p:txBody>
      </p:sp>
    </p:spTree>
    <p:extLst>
      <p:ext uri="{BB962C8B-B14F-4D97-AF65-F5344CB8AC3E}">
        <p14:creationId xmlns:p14="http://schemas.microsoft.com/office/powerpoint/2010/main" val="3919734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9543b1546e_0_20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9543b1546e_0_2032:notes"/>
          <p:cNvSpPr txBox="1">
            <a:spLocks noGrp="1"/>
          </p:cNvSpPr>
          <p:nvPr>
            <p:ph type="body" idx="1"/>
          </p:nvPr>
        </p:nvSpPr>
        <p:spPr>
          <a:xfrm>
            <a:off x="685800" y="4343401"/>
            <a:ext cx="5486400" cy="4114800"/>
          </a:xfrm>
          <a:prstGeom prst="rect">
            <a:avLst/>
          </a:prstGeom>
        </p:spPr>
        <p:txBody>
          <a:bodyPr spcFirstLastPara="1" wrap="square" lIns="87468" tIns="87468" rIns="87468" bIns="87468" anchor="t" anchorCtr="0">
            <a:noAutofit/>
          </a:bodyPr>
          <a:lstStyle/>
          <a:p>
            <a:endParaRPr/>
          </a:p>
        </p:txBody>
      </p:sp>
    </p:spTree>
    <p:extLst>
      <p:ext uri="{BB962C8B-B14F-4D97-AF65-F5344CB8AC3E}">
        <p14:creationId xmlns:p14="http://schemas.microsoft.com/office/powerpoint/2010/main" val="125557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B39D024-5FE3-4335-9FC1-E2AC709DEDE3}" type="datetime1">
              <a:rPr lang="de-DE" smtClean="0"/>
              <a:t>20.01.2022</a:t>
            </a:fld>
            <a:endParaRPr lang="de-DE"/>
          </a:p>
        </p:txBody>
      </p:sp>
      <p:sp>
        <p:nvSpPr>
          <p:cNvPr id="5" name="Fußzeilenplatzhalter 4"/>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91D33A17-5E17-41CF-AB7F-9530BD06157D}" type="slidenum">
              <a:rPr lang="de-DE" smtClean="0"/>
              <a:pPr/>
              <a:t>‹Nr.›</a:t>
            </a:fld>
            <a:endParaRPr lang="de-DE" dirty="0"/>
          </a:p>
        </p:txBody>
      </p:sp>
    </p:spTree>
    <p:extLst>
      <p:ext uri="{BB962C8B-B14F-4D97-AF65-F5344CB8AC3E}">
        <p14:creationId xmlns:p14="http://schemas.microsoft.com/office/powerpoint/2010/main" val="2183916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1FC0557-69A2-46CD-A335-C6C080F1DB01}" type="datetime1">
              <a:rPr lang="de-DE" smtClean="0"/>
              <a:t>20.01.2022</a:t>
            </a:fld>
            <a:endParaRPr lang="de-DE"/>
          </a:p>
        </p:txBody>
      </p:sp>
      <p:sp>
        <p:nvSpPr>
          <p:cNvPr id="5" name="Fußzeilenplatzhalter 4"/>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2135568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3A87D123-7E34-4572-A0ED-33970E0A4C93}" type="datetime1">
              <a:rPr lang="de-DE" smtClean="0"/>
              <a:t>20.01.2022</a:t>
            </a:fld>
            <a:endParaRPr lang="de-DE"/>
          </a:p>
        </p:txBody>
      </p:sp>
      <p:sp>
        <p:nvSpPr>
          <p:cNvPr id="5" name="Fußzeilenplatzhalter 4"/>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337687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CBDEBA3-2C18-42AD-9F8D-2735A128000A}"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91D33A17-5E17-41CF-AB7F-9530BD06157D}"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421232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CA85B30-683F-4001-B90D-9A472E196807}"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909496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87212AA-8850-4414-B066-1EBA366C97B8}"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74056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7000C8D-DD73-48EF-A075-65FA74DB2D02}"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15782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02BBB77-80DB-44A8-9033-F7F2DA123A71}" type="datetime1">
              <a:rPr lang="de-DE" smtClean="0">
                <a:solidFill>
                  <a:prstClr val="black">
                    <a:tint val="75000"/>
                  </a:prstClr>
                </a:solidFill>
              </a:rPr>
              <a:pPr/>
              <a:t>20.01.2022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18286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2C3367F-6D46-437D-9ADF-2739BD4DA16A}" type="datetime1">
              <a:rPr lang="de-DE" smtClean="0">
                <a:solidFill>
                  <a:prstClr val="black">
                    <a:tint val="75000"/>
                  </a:prstClr>
                </a:solidFill>
              </a:rPr>
              <a:pPr/>
              <a:t>20.01.2022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31295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BDE1A5-421A-4757-9816-F05995E64D19}" type="datetime1">
              <a:rPr lang="de-DE" smtClean="0">
                <a:solidFill>
                  <a:prstClr val="black">
                    <a:tint val="75000"/>
                  </a:prstClr>
                </a:solidFill>
              </a:rPr>
              <a:pPr/>
              <a:t>20.01.2022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68642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AEB7FB1-35AC-4C11-AEDC-A457A01EE987}"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5697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84D27F6D-29E9-4F2C-8449-BB02A117D406}" type="datetime1">
              <a:rPr lang="de-DE" smtClean="0"/>
              <a:t>20.01.2022</a:t>
            </a:fld>
            <a:endParaRPr lang="de-DE"/>
          </a:p>
        </p:txBody>
      </p:sp>
      <p:sp>
        <p:nvSpPr>
          <p:cNvPr id="5" name="Fußzeilenplatzhalter 4"/>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2037602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C014D5D-E63E-4579-85E7-A977D854822B}"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11441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ECB5670-1D64-40F2-9AD4-E3FD302DD99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046070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504FFC0-0B27-4790-90B9-2B3569426635}"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98270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CBDEBA3-2C18-42AD-9F8D-2735A128000A}"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91D33A17-5E17-41CF-AB7F-9530BD06157D}"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850064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CA85B30-683F-4001-B90D-9A472E196807}"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783008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87212AA-8850-4414-B066-1EBA366C97B8}"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2519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7000C8D-DD73-48EF-A075-65FA74DB2D02}"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50137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02BBB77-80DB-44A8-9033-F7F2DA123A71}" type="datetime1">
              <a:rPr lang="de-DE" smtClean="0">
                <a:solidFill>
                  <a:prstClr val="black">
                    <a:tint val="75000"/>
                  </a:prstClr>
                </a:solidFill>
              </a:rPr>
              <a:pPr/>
              <a:t>20.01.2022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947428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2C3367F-6D46-437D-9ADF-2739BD4DA16A}" type="datetime1">
              <a:rPr lang="de-DE" smtClean="0">
                <a:solidFill>
                  <a:prstClr val="black">
                    <a:tint val="75000"/>
                  </a:prstClr>
                </a:solidFill>
              </a:rPr>
              <a:pPr/>
              <a:t>20.01.2022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30113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BDE1A5-421A-4757-9816-F05995E64D19}" type="datetime1">
              <a:rPr lang="de-DE" smtClean="0">
                <a:solidFill>
                  <a:prstClr val="black">
                    <a:tint val="75000"/>
                  </a:prstClr>
                </a:solidFill>
              </a:rPr>
              <a:pPr/>
              <a:t>20.01.2022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722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F89ED4F5-A9CC-43EE-9921-55624D7CD8EE}" type="datetime1">
              <a:rPr lang="de-DE" smtClean="0"/>
              <a:t>20.01.2022</a:t>
            </a:fld>
            <a:endParaRPr lang="de-DE"/>
          </a:p>
        </p:txBody>
      </p:sp>
      <p:sp>
        <p:nvSpPr>
          <p:cNvPr id="5" name="Fußzeilenplatzhalter 4"/>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2648262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AEB7FB1-35AC-4C11-AEDC-A457A01EE987}"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009625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C014D5D-E63E-4579-85E7-A977D854822B}"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55098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ECB5670-1D64-40F2-9AD4-E3FD302DD99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98715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504FFC0-0B27-4790-90B9-2B3569426635}"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53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CBDEBA3-2C18-42AD-9F8D-2735A128000A}"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91D33A17-5E17-41CF-AB7F-9530BD06157D}"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33397538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CA85B30-683F-4001-B90D-9A472E196807}"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23363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87212AA-8850-4414-B066-1EBA366C97B8}"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50058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7000C8D-DD73-48EF-A075-65FA74DB2D02}"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668103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02BBB77-80DB-44A8-9033-F7F2DA123A71}" type="datetime1">
              <a:rPr lang="de-DE" smtClean="0">
                <a:solidFill>
                  <a:prstClr val="black">
                    <a:tint val="75000"/>
                  </a:prstClr>
                </a:solidFill>
              </a:rPr>
              <a:pPr/>
              <a:t>20.01.2022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234184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2C3367F-6D46-437D-9ADF-2739BD4DA16A}" type="datetime1">
              <a:rPr lang="de-DE" smtClean="0">
                <a:solidFill>
                  <a:prstClr val="black">
                    <a:tint val="75000"/>
                  </a:prstClr>
                </a:solidFill>
              </a:rPr>
              <a:pPr/>
              <a:t>20.01.2022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143429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5DDC7347-6632-4E4C-848B-67C09F66583C}" type="datetime1">
              <a:rPr lang="de-DE" smtClean="0"/>
              <a:t>20.01.2022</a:t>
            </a:fld>
            <a:endParaRPr lang="de-DE"/>
          </a:p>
        </p:txBody>
      </p:sp>
      <p:sp>
        <p:nvSpPr>
          <p:cNvPr id="6" name="Fußzeilenplatzhalter 5"/>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7" name="Foliennummernplatzhalter 6"/>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1449943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BDE1A5-421A-4757-9816-F05995E64D19}" type="datetime1">
              <a:rPr lang="de-DE" smtClean="0">
                <a:solidFill>
                  <a:prstClr val="black">
                    <a:tint val="75000"/>
                  </a:prstClr>
                </a:solidFill>
              </a:rPr>
              <a:pPr/>
              <a:t>20.01.2022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036410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AEB7FB1-35AC-4C11-AEDC-A457A01EE987}"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145564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C014D5D-E63E-4579-85E7-A977D854822B}"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354907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ECB5670-1D64-40F2-9AD4-E3FD302DD99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28216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504FFC0-0B27-4790-90B9-2B3569426635}"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861170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5CBDEBA3-2C18-42AD-9F8D-2735A128000A}"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solidFill>
                  <a:schemeClr val="tx1"/>
                </a:solidFill>
              </a:defRPr>
            </a:lvl1pPr>
          </a:lstStyle>
          <a:p>
            <a:fld id="{91D33A17-5E17-41CF-AB7F-9530BD06157D}"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527820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CA85B30-683F-4001-B90D-9A472E196807}"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25056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287212AA-8850-4414-B066-1EBA366C97B8}"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339898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F7000C8D-DD73-48EF-A075-65FA74DB2D02}"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7530631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02BBB77-80DB-44A8-9033-F7F2DA123A71}" type="datetime1">
              <a:rPr lang="de-DE" smtClean="0">
                <a:solidFill>
                  <a:prstClr val="black">
                    <a:tint val="75000"/>
                  </a:prstClr>
                </a:solidFill>
              </a:rPr>
              <a:pPr/>
              <a:t>20.01.2022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831914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5FB1F0DE-D342-42B0-BC03-F4110B1F7006}" type="datetime1">
              <a:rPr lang="de-DE" smtClean="0"/>
              <a:t>20.01.2022</a:t>
            </a:fld>
            <a:endParaRPr lang="de-DE"/>
          </a:p>
        </p:txBody>
      </p:sp>
      <p:sp>
        <p:nvSpPr>
          <p:cNvPr id="8" name="Fußzeilenplatzhalter 7"/>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9" name="Foliennummernplatzhalter 8"/>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522291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2C3367F-6D46-437D-9ADF-2739BD4DA16A}" type="datetime1">
              <a:rPr lang="de-DE" smtClean="0">
                <a:solidFill>
                  <a:prstClr val="black">
                    <a:tint val="75000"/>
                  </a:prstClr>
                </a:solidFill>
              </a:rPr>
              <a:pPr/>
              <a:t>20.01.2022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130208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2ABDE1A5-421A-4757-9816-F05995E64D19}" type="datetime1">
              <a:rPr lang="de-DE" smtClean="0">
                <a:solidFill>
                  <a:prstClr val="black">
                    <a:tint val="75000"/>
                  </a:prstClr>
                </a:solidFill>
              </a:rPr>
              <a:pPr/>
              <a:t>20.01.2022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63836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BAEB7FB1-35AC-4C11-AEDC-A457A01EE987}"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026731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0C014D5D-E63E-4579-85E7-A977D854822B}" type="datetime1">
              <a:rPr lang="de-DE" smtClean="0">
                <a:solidFill>
                  <a:prstClr val="black">
                    <a:tint val="75000"/>
                  </a:prstClr>
                </a:solidFill>
              </a:rPr>
              <a:pPr/>
              <a:t>20.01.2022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42916981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0ECB5670-1D64-40F2-9AD4-E3FD302DD99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742871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F504FFC0-0B27-4790-90B9-2B3569426635}"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49343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746E36D-0BE4-4DA8-AA4C-454F073FE3B9}" type="datetime1">
              <a:rPr lang="de-DE" smtClean="0"/>
              <a:t>20.01.2022</a:t>
            </a:fld>
            <a:endParaRPr lang="de-DE"/>
          </a:p>
        </p:txBody>
      </p:sp>
      <p:sp>
        <p:nvSpPr>
          <p:cNvPr id="4" name="Fußzeilenplatzhalter 3"/>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5" name="Foliennummernplatzhalter 4"/>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422507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9CC136E-E4A5-4876-9EAB-801EE18A7717}" type="datetime1">
              <a:rPr lang="de-DE" smtClean="0"/>
              <a:t>20.01.2022</a:t>
            </a:fld>
            <a:endParaRPr lang="de-DE"/>
          </a:p>
        </p:txBody>
      </p:sp>
      <p:sp>
        <p:nvSpPr>
          <p:cNvPr id="3" name="Fußzeilenplatzhalter 2"/>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4" name="Foliennummernplatzhalter 3"/>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130454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DFD7BCE0-96EB-429F-9B3D-6CD5F85AEBF0}" type="datetime1">
              <a:rPr lang="de-DE" smtClean="0"/>
              <a:t>20.01.2022</a:t>
            </a:fld>
            <a:endParaRPr lang="de-DE"/>
          </a:p>
        </p:txBody>
      </p:sp>
      <p:sp>
        <p:nvSpPr>
          <p:cNvPr id="6" name="Fußzeilenplatzhalter 5"/>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7" name="Foliennummernplatzhalter 6"/>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241262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83338DC-7A79-4F9C-94D8-25EAB5DA5EF2}" type="datetime1">
              <a:rPr lang="de-DE" smtClean="0"/>
              <a:t>20.01.2022</a:t>
            </a:fld>
            <a:endParaRPr lang="de-DE"/>
          </a:p>
        </p:txBody>
      </p:sp>
      <p:sp>
        <p:nvSpPr>
          <p:cNvPr id="6" name="Fußzeilenplatzhalter 5"/>
          <p:cNvSpPr>
            <a:spLocks noGrp="1"/>
          </p:cNvSpPr>
          <p:nvPr>
            <p:ph type="ftr" sz="quarter" idx="11"/>
          </p:nvPr>
        </p:nvSpPr>
        <p:spPr/>
        <p:txBody>
          <a:bodyPr/>
          <a:lstStyle/>
          <a:p>
            <a:r>
              <a:rPr lang="de-DE" smtClean="0"/>
              <a:t>Petition E - 403/ 21 Öffentliche Anhörung Petitionsausschuss Thüringer Landtag 20. Januar 2022</a:t>
            </a:r>
            <a:endParaRPr lang="de-DE"/>
          </a:p>
        </p:txBody>
      </p:sp>
      <p:sp>
        <p:nvSpPr>
          <p:cNvPr id="7" name="Foliennummernplatzhalter 6"/>
          <p:cNvSpPr>
            <a:spLocks noGrp="1"/>
          </p:cNvSpPr>
          <p:nvPr>
            <p:ph type="sldNum" sz="quarter" idx="12"/>
          </p:nvPr>
        </p:nvSpPr>
        <p:spPr/>
        <p:txBody>
          <a:bodyPr/>
          <a:lstStyle/>
          <a:p>
            <a:fld id="{91D33A17-5E17-41CF-AB7F-9530BD06157D}" type="slidenum">
              <a:rPr lang="de-DE" smtClean="0"/>
              <a:t>‹Nr.›</a:t>
            </a:fld>
            <a:endParaRPr lang="de-DE"/>
          </a:p>
        </p:txBody>
      </p:sp>
    </p:spTree>
    <p:extLst>
      <p:ext uri="{BB962C8B-B14F-4D97-AF65-F5344CB8AC3E}">
        <p14:creationId xmlns:p14="http://schemas.microsoft.com/office/powerpoint/2010/main" val="122695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94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CAF58-58CB-4B41-B50B-C71447C8EF65}" type="datetime1">
              <a:rPr lang="de-DE" smtClean="0"/>
              <a:t>20.01.2022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t>Petition E - 403/ 21 Öffentliche Anhörung Petitionsausschuss Thüringer Landtag 20. Januar 2022</a:t>
            </a: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33A17-5E17-41CF-AB7F-9530BD06157D}" type="slidenum">
              <a:rPr lang="de-DE" smtClean="0"/>
              <a:t>‹Nr.›</a:t>
            </a:fld>
            <a:endParaRPr lang="de-DE"/>
          </a:p>
        </p:txBody>
      </p:sp>
    </p:spTree>
    <p:extLst>
      <p:ext uri="{BB962C8B-B14F-4D97-AF65-F5344CB8AC3E}">
        <p14:creationId xmlns:p14="http://schemas.microsoft.com/office/powerpoint/2010/main" val="9241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94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E4EF0-FC0D-427D-A2E6-2400373E478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015138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94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E4EF0-FC0D-427D-A2E6-2400373E478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13636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94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E4EF0-FC0D-427D-A2E6-2400373E478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4328471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4000">
              <a:schemeClr val="bg1"/>
            </a:gs>
            <a:gs pos="94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E4EF0-FC0D-427D-A2E6-2400373E4783}" type="datetime1">
              <a:rPr lang="de-DE" smtClean="0">
                <a:solidFill>
                  <a:prstClr val="black">
                    <a:tint val="75000"/>
                  </a:prstClr>
                </a:solidFill>
              </a:rPr>
              <a:pPr/>
              <a:t>20.01.2022</a:t>
            </a:fld>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prstClr val="black">
                    <a:tint val="75000"/>
                  </a:prstClr>
                </a:solidFill>
              </a:rPr>
              <a:t>Petition E - 403/ 21 Öffentliche Anhörung Petitionsausschuss Thüringer Landtag 20. Januar 2022</a:t>
            </a:r>
            <a:endParaRPr lang="de-DE">
              <a:solidFill>
                <a:prstClr val="black">
                  <a:tint val="75000"/>
                </a:prstClr>
              </a:solidFill>
            </a:endParaRP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33A17-5E17-41CF-AB7F-9530BD06157D}"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64143735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Users\Markert\AppData\Local\Temp\Bürgerinitiative-Lebensraum-Apfelstädt-Logo-1.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692696"/>
            <a:ext cx="3528392" cy="2909853"/>
          </a:xfrm>
          <a:prstGeom prst="rect">
            <a:avLst/>
          </a:prstGeom>
          <a:noFill/>
          <a:extLst>
            <a:ext uri="{909E8E84-426E-40DD-AFC4-6F175D3DCCD1}">
              <a14:hiddenFill xmlns:a14="http://schemas.microsoft.com/office/drawing/2010/main">
                <a:solidFill>
                  <a:srgbClr val="FFFFFF"/>
                </a:solidFill>
              </a14:hiddenFill>
            </a:ext>
          </a:extLst>
        </p:spPr>
      </p:pic>
      <p:sp>
        <p:nvSpPr>
          <p:cNvPr id="3" name="Untertitel 2"/>
          <p:cNvSpPr>
            <a:spLocks noGrp="1"/>
          </p:cNvSpPr>
          <p:nvPr>
            <p:ph type="subTitle" idx="1"/>
          </p:nvPr>
        </p:nvSpPr>
        <p:spPr>
          <a:xfrm>
            <a:off x="755576" y="3886200"/>
            <a:ext cx="7992888" cy="1752600"/>
          </a:xfrm>
        </p:spPr>
        <p:txBody>
          <a:bodyPr>
            <a:normAutofit/>
          </a:bodyPr>
          <a:lstStyle/>
          <a:p>
            <a:r>
              <a:rPr lang="de-DE" sz="4800" dirty="0" smtClean="0">
                <a:solidFill>
                  <a:schemeClr val="tx1">
                    <a:lumMod val="75000"/>
                    <a:lumOff val="25000"/>
                  </a:schemeClr>
                </a:solidFill>
                <a:latin typeface="Arial" panose="020B0604020202020204" pitchFamily="34" charset="0"/>
                <a:cs typeface="Arial" panose="020B0604020202020204" pitchFamily="34" charset="0"/>
              </a:rPr>
              <a:t>Austrocknung der </a:t>
            </a:r>
            <a:r>
              <a:rPr lang="de-DE" sz="48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4800" dirty="0" smtClean="0">
                <a:solidFill>
                  <a:schemeClr val="tx1">
                    <a:lumMod val="75000"/>
                    <a:lumOff val="25000"/>
                  </a:schemeClr>
                </a:solidFill>
                <a:latin typeface="Arial" panose="020B0604020202020204" pitchFamily="34" charset="0"/>
                <a:cs typeface="Arial" panose="020B0604020202020204" pitchFamily="34" charset="0"/>
              </a:rPr>
              <a:t> verhindern</a:t>
            </a:r>
            <a:endParaRPr lang="de-DE" sz="4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1</a:t>
            </a:fld>
            <a:endParaRPr lang="de-DE"/>
          </a:p>
        </p:txBody>
      </p:sp>
    </p:spTree>
    <p:extLst>
      <p:ext uri="{BB962C8B-B14F-4D97-AF65-F5344CB8AC3E}">
        <p14:creationId xmlns:p14="http://schemas.microsoft.com/office/powerpoint/2010/main" val="39243319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r>
              <a:rPr lang="de-DE" sz="2600" dirty="0" smtClean="0">
                <a:solidFill>
                  <a:schemeClr val="tx1">
                    <a:lumMod val="75000"/>
                    <a:lumOff val="25000"/>
                  </a:schemeClr>
                </a:solidFill>
                <a:latin typeface="Arial" panose="020B0604020202020204" pitchFamily="34" charset="0"/>
                <a:cs typeface="Arial" panose="020B0604020202020204" pitchFamily="34" charset="0"/>
              </a:rPr>
              <a:t>Ist – Zustand nach Vorbereitung und Inbetriebnahme Westringkaskade</a:t>
            </a:r>
          </a:p>
          <a:p>
            <a:r>
              <a:rPr lang="de-DE" sz="2600" dirty="0" smtClean="0">
                <a:solidFill>
                  <a:schemeClr val="tx1">
                    <a:lumMod val="75000"/>
                    <a:lumOff val="25000"/>
                  </a:schemeClr>
                </a:solidFill>
                <a:latin typeface="Arial" panose="020B0604020202020204" pitchFamily="34" charset="0"/>
                <a:cs typeface="Arial" panose="020B0604020202020204" pitchFamily="34" charset="0"/>
              </a:rPr>
              <a:t>im Jahr 2020</a:t>
            </a: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10</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56" y="2500128"/>
            <a:ext cx="440054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6359" y="2511176"/>
            <a:ext cx="440055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4624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r>
              <a:rPr lang="de-DE" sz="2600" dirty="0" smtClean="0">
                <a:solidFill>
                  <a:schemeClr val="tx1">
                    <a:lumMod val="75000"/>
                    <a:lumOff val="25000"/>
                  </a:schemeClr>
                </a:solidFill>
                <a:latin typeface="Arial" panose="020B0604020202020204" pitchFamily="34" charset="0"/>
                <a:cs typeface="Arial" panose="020B0604020202020204" pitchFamily="34" charset="0"/>
              </a:rPr>
              <a:t>Ist – Zustand nach Vorbereitung und Inbetriebnahme Westringkaskade</a:t>
            </a:r>
          </a:p>
          <a:p>
            <a:r>
              <a:rPr lang="de-DE" sz="2600" dirty="0" smtClean="0">
                <a:solidFill>
                  <a:schemeClr val="tx1">
                    <a:lumMod val="75000"/>
                    <a:lumOff val="25000"/>
                  </a:schemeClr>
                </a:solidFill>
                <a:latin typeface="Arial" panose="020B0604020202020204" pitchFamily="34" charset="0"/>
                <a:cs typeface="Arial" panose="020B0604020202020204" pitchFamily="34" charset="0"/>
              </a:rPr>
              <a:t>im Jahr 2021 </a:t>
            </a: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11</a:t>
            </a:fld>
            <a:endParaRPr lang="de-DE"/>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793" y="2394775"/>
            <a:ext cx="44021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26" y="2394775"/>
            <a:ext cx="440213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70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r>
              <a:rPr lang="de-DE" sz="2600" dirty="0" smtClean="0">
                <a:solidFill>
                  <a:schemeClr val="tx1">
                    <a:lumMod val="75000"/>
                    <a:lumOff val="25000"/>
                  </a:schemeClr>
                </a:solidFill>
                <a:latin typeface="Arial" panose="020B0604020202020204" pitchFamily="34" charset="0"/>
                <a:cs typeface="Arial" panose="020B0604020202020204" pitchFamily="34" charset="0"/>
              </a:rPr>
              <a:t>2008-2019 im Vergleich zu 2020</a:t>
            </a:r>
          </a:p>
          <a:p>
            <a:pPr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prstClr val="black"/>
                </a:solidFill>
              </a:rPr>
              <a:t>Petition E - 403/ 21 Öffentliche Anhörung Petitionsausschuss Thüringer Landtag 20. Januar 2022</a:t>
            </a:r>
            <a:endParaRPr lang="de-DE" dirty="0">
              <a:solidFill>
                <a:prstClr val="black"/>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solidFill>
                  <a:prstClr val="black"/>
                </a:solidFill>
              </a:rPr>
              <a:pPr/>
              <a:t>12</a:t>
            </a:fld>
            <a:endParaRPr lang="de-DE">
              <a:solidFill>
                <a:prstClr val="black"/>
              </a:solidFill>
            </a:endParaRPr>
          </a:p>
        </p:txBody>
      </p:sp>
      <p:pic>
        <p:nvPicPr>
          <p:cNvPr id="21" name="Grafik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448" y="980728"/>
            <a:ext cx="3598650" cy="2617200"/>
          </a:xfrm>
          <a:prstGeom prst="rect">
            <a:avLst/>
          </a:prstGeom>
        </p:spPr>
      </p:pic>
      <p:pic>
        <p:nvPicPr>
          <p:cNvPr id="22" name="Grafik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448" y="3690631"/>
            <a:ext cx="3598650" cy="2617200"/>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216" y="3690631"/>
            <a:ext cx="3598650" cy="2617200"/>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216" y="980728"/>
            <a:ext cx="3598650" cy="2617200"/>
          </a:xfrm>
          <a:prstGeom prst="rect">
            <a:avLst/>
          </a:prstGeom>
        </p:spPr>
      </p:pic>
      <p:cxnSp>
        <p:nvCxnSpPr>
          <p:cNvPr id="9" name="Gerader Verbinder 8"/>
          <p:cNvCxnSpPr/>
          <p:nvPr/>
        </p:nvCxnSpPr>
        <p:spPr>
          <a:xfrm>
            <a:off x="576440" y="2809201"/>
            <a:ext cx="7956000" cy="0"/>
          </a:xfrm>
          <a:prstGeom prst="line">
            <a:avLst/>
          </a:prstGeom>
        </p:spPr>
        <p:style>
          <a:lnRef idx="1">
            <a:schemeClr val="dk1"/>
          </a:lnRef>
          <a:fillRef idx="0">
            <a:schemeClr val="dk1"/>
          </a:fillRef>
          <a:effectRef idx="0">
            <a:schemeClr val="dk1"/>
          </a:effectRef>
          <a:fontRef idx="minor">
            <a:schemeClr val="tx1"/>
          </a:fontRef>
        </p:style>
      </p:cxnSp>
      <p:cxnSp>
        <p:nvCxnSpPr>
          <p:cNvPr id="10" name="Gerader Verbinder 9"/>
          <p:cNvCxnSpPr/>
          <p:nvPr/>
        </p:nvCxnSpPr>
        <p:spPr>
          <a:xfrm>
            <a:off x="576440" y="5173783"/>
            <a:ext cx="7956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222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529927" y="476672"/>
            <a:ext cx="8280920" cy="5472608"/>
          </a:xfrm>
        </p:spPr>
        <p:txBody>
          <a:bodyPr>
            <a:normAutofit/>
          </a:bodyPr>
          <a:lstStyle/>
          <a:p>
            <a:r>
              <a:rPr lang="de-DE" sz="2600" dirty="0" smtClean="0">
                <a:solidFill>
                  <a:schemeClr val="tx1">
                    <a:lumMod val="75000"/>
                    <a:lumOff val="25000"/>
                  </a:schemeClr>
                </a:solidFill>
                <a:latin typeface="Arial" panose="020B0604020202020204" pitchFamily="34" charset="0"/>
                <a:cs typeface="Arial" panose="020B0604020202020204" pitchFamily="34" charset="0"/>
              </a:rPr>
              <a:t>2008-2019 im Vergleich zu 2021</a:t>
            </a:r>
          </a:p>
          <a:p>
            <a:pPr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prstClr val="black"/>
                </a:solidFill>
              </a:rPr>
              <a:t>Petition E - 403/ 21 Öffentliche Anhörung Petitionsausschuss Thüringer Landtag 20. Januar 2022</a:t>
            </a:r>
            <a:endParaRPr lang="de-DE" dirty="0">
              <a:solidFill>
                <a:prstClr val="black"/>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solidFill>
                  <a:prstClr val="black"/>
                </a:solidFill>
              </a:rPr>
              <a:pPr/>
              <a:t>13</a:t>
            </a:fld>
            <a:endParaRPr lang="de-DE">
              <a:solidFill>
                <a:prstClr val="black"/>
              </a:solidFill>
            </a:endParaRPr>
          </a:p>
        </p:txBody>
      </p:sp>
      <p:pic>
        <p:nvPicPr>
          <p:cNvPr id="20" name="Grafik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4424" y="946839"/>
            <a:ext cx="3600400" cy="2618473"/>
          </a:xfrm>
          <a:prstGeom prst="rect">
            <a:avLst/>
          </a:prstGeom>
        </p:spPr>
      </p:pic>
      <p:pic>
        <p:nvPicPr>
          <p:cNvPr id="21" name="Grafik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946839"/>
            <a:ext cx="3600401" cy="2618474"/>
          </a:xfrm>
          <a:prstGeom prst="rect">
            <a:avLst/>
          </a:prstGeom>
        </p:spPr>
      </p:pic>
      <p:pic>
        <p:nvPicPr>
          <p:cNvPr id="22" name="Grafik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456" y="3627761"/>
            <a:ext cx="3598650" cy="2617200"/>
          </a:xfrm>
          <a:prstGeom prst="rect">
            <a:avLst/>
          </a:prstGeom>
        </p:spPr>
      </p:pic>
      <p:pic>
        <p:nvPicPr>
          <p:cNvPr id="24" name="Grafik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928" y="3627761"/>
            <a:ext cx="3600400" cy="2618473"/>
          </a:xfrm>
          <a:prstGeom prst="rect">
            <a:avLst/>
          </a:prstGeom>
        </p:spPr>
      </p:pic>
      <p:cxnSp>
        <p:nvCxnSpPr>
          <p:cNvPr id="9" name="Gerader Verbinder 8"/>
          <p:cNvCxnSpPr/>
          <p:nvPr/>
        </p:nvCxnSpPr>
        <p:spPr>
          <a:xfrm>
            <a:off x="576440" y="2786920"/>
            <a:ext cx="7956000" cy="0"/>
          </a:xfrm>
          <a:prstGeom prst="line">
            <a:avLst/>
          </a:prstGeom>
        </p:spPr>
        <p:style>
          <a:lnRef idx="1">
            <a:schemeClr val="dk1"/>
          </a:lnRef>
          <a:fillRef idx="0">
            <a:schemeClr val="dk1"/>
          </a:fillRef>
          <a:effectRef idx="0">
            <a:schemeClr val="dk1"/>
          </a:effectRef>
          <a:fontRef idx="minor">
            <a:schemeClr val="tx1"/>
          </a:fontRef>
        </p:style>
      </p:cxnSp>
      <p:cxnSp>
        <p:nvCxnSpPr>
          <p:cNvPr id="10" name="Gerader Verbinder 9"/>
          <p:cNvCxnSpPr/>
          <p:nvPr/>
        </p:nvCxnSpPr>
        <p:spPr>
          <a:xfrm>
            <a:off x="576440" y="5122747"/>
            <a:ext cx="7956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8820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r>
              <a:rPr lang="de-DE" sz="2600" dirty="0" smtClean="0">
                <a:solidFill>
                  <a:schemeClr val="tx1">
                    <a:lumMod val="75000"/>
                    <a:lumOff val="25000"/>
                  </a:schemeClr>
                </a:solidFill>
                <a:latin typeface="Arial" panose="020B0604020202020204" pitchFamily="34" charset="0"/>
                <a:cs typeface="Arial" panose="020B0604020202020204" pitchFamily="34" charset="0"/>
              </a:rPr>
              <a:t>Ist – Zustand nach Vorbereitung und Inbetriebnahme Westringkaskade</a:t>
            </a:r>
          </a:p>
          <a:p>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r>
              <a:rPr lang="de-DE" sz="2400" dirty="0">
                <a:solidFill>
                  <a:schemeClr val="tx1">
                    <a:lumMod val="75000"/>
                    <a:lumOff val="25000"/>
                  </a:schemeClr>
                </a:solidFill>
                <a:latin typeface="Arial" panose="020B0604020202020204" pitchFamily="34" charset="0"/>
                <a:cs typeface="Arial" panose="020B0604020202020204" pitchFamily="34" charset="0"/>
              </a:rPr>
              <a:t>Vergleich Bewirtschaftungsregime </a:t>
            </a:r>
            <a:r>
              <a:rPr lang="de-DE" sz="2400" dirty="0" smtClean="0">
                <a:solidFill>
                  <a:schemeClr val="tx1">
                    <a:lumMod val="75000"/>
                    <a:lumOff val="25000"/>
                  </a:schemeClr>
                </a:solidFill>
                <a:latin typeface="Arial" panose="020B0604020202020204" pitchFamily="34" charset="0"/>
                <a:cs typeface="Arial" panose="020B0604020202020204" pitchFamily="34" charset="0"/>
              </a:rPr>
              <a:t>2021 </a:t>
            </a:r>
            <a:r>
              <a:rPr lang="de-DE" sz="2400" dirty="0">
                <a:solidFill>
                  <a:schemeClr val="tx1">
                    <a:lumMod val="75000"/>
                    <a:lumOff val="25000"/>
                  </a:schemeClr>
                </a:solidFill>
                <a:latin typeface="Arial" panose="020B0604020202020204" pitchFamily="34" charset="0"/>
                <a:cs typeface="Arial" panose="020B0604020202020204" pitchFamily="34" charset="0"/>
              </a:rPr>
              <a:t>gegenüber </a:t>
            </a:r>
            <a:r>
              <a:rPr lang="de-DE" sz="2400" dirty="0" smtClean="0">
                <a:solidFill>
                  <a:schemeClr val="tx1">
                    <a:lumMod val="75000"/>
                    <a:lumOff val="25000"/>
                  </a:schemeClr>
                </a:solidFill>
                <a:latin typeface="Arial" panose="020B0604020202020204" pitchFamily="34" charset="0"/>
                <a:cs typeface="Arial" panose="020B0604020202020204" pitchFamily="34" charset="0"/>
              </a:rPr>
              <a:t>2012</a:t>
            </a:r>
            <a:endParaRPr lang="de-DE" sz="2400" dirty="0">
              <a:solidFill>
                <a:schemeClr val="tx1">
                  <a:lumMod val="75000"/>
                  <a:lumOff val="25000"/>
                </a:schemeClr>
              </a:solidFill>
              <a:latin typeface="Arial" panose="020B0604020202020204" pitchFamily="34" charset="0"/>
              <a:cs typeface="Arial" panose="020B0604020202020204" pitchFamily="34" charset="0"/>
            </a:endParaRPr>
          </a:p>
          <a:p>
            <a:r>
              <a:rPr lang="de-DE" sz="1800" dirty="0">
                <a:solidFill>
                  <a:schemeClr val="tx1">
                    <a:lumMod val="75000"/>
                    <a:lumOff val="25000"/>
                  </a:schemeClr>
                </a:solidFill>
                <a:latin typeface="Arial" panose="020B0604020202020204" pitchFamily="34" charset="0"/>
                <a:cs typeface="Arial" panose="020B0604020202020204" pitchFamily="34" charset="0"/>
              </a:rPr>
              <a:t>(Annahme eines </a:t>
            </a:r>
            <a:r>
              <a:rPr lang="de-DE" sz="1800" dirty="0" smtClean="0">
                <a:solidFill>
                  <a:schemeClr val="tx1">
                    <a:lumMod val="75000"/>
                    <a:lumOff val="25000"/>
                  </a:schemeClr>
                </a:solidFill>
                <a:latin typeface="Arial" panose="020B0604020202020204" pitchFamily="34" charset="0"/>
                <a:cs typeface="Arial" panose="020B0604020202020204" pitchFamily="34" charset="0"/>
              </a:rPr>
              <a:t>normalen </a:t>
            </a:r>
            <a:r>
              <a:rPr lang="de-DE" sz="1800" dirty="0">
                <a:solidFill>
                  <a:schemeClr val="tx1">
                    <a:lumMod val="75000"/>
                    <a:lumOff val="25000"/>
                  </a:schemeClr>
                </a:solidFill>
                <a:latin typeface="Arial" panose="020B0604020202020204" pitchFamily="34" charset="0"/>
                <a:cs typeface="Arial" panose="020B0604020202020204" pitchFamily="34" charset="0"/>
              </a:rPr>
              <a:t>Jahres)</a:t>
            </a:r>
          </a:p>
          <a:p>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prstClr val="black"/>
                </a:solidFill>
              </a:rPr>
              <a:t>Petition E - 403/ 21 Öffentliche Anhörung Petitionsausschuss Thüringer Landtag 20. Januar 2022</a:t>
            </a:r>
            <a:endParaRPr lang="de-DE" dirty="0">
              <a:solidFill>
                <a:prstClr val="black"/>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solidFill>
                  <a:prstClr val="black"/>
                </a:solidFill>
              </a:rPr>
              <a:pPr/>
              <a:t>14</a:t>
            </a:fld>
            <a:endParaRPr lang="de-DE">
              <a:solidFill>
                <a:prstClr val="black"/>
              </a:solidFill>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564904"/>
            <a:ext cx="4356483" cy="3168352"/>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2564904"/>
            <a:ext cx="4356484" cy="3168352"/>
          </a:xfrm>
          <a:prstGeom prst="rect">
            <a:avLst/>
          </a:prstGeom>
        </p:spPr>
      </p:pic>
    </p:spTree>
    <p:extLst>
      <p:ext uri="{BB962C8B-B14F-4D97-AF65-F5344CB8AC3E}">
        <p14:creationId xmlns:p14="http://schemas.microsoft.com/office/powerpoint/2010/main" val="3344672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r>
              <a:rPr lang="de-DE" sz="2600" dirty="0" smtClean="0">
                <a:solidFill>
                  <a:schemeClr val="tx1">
                    <a:lumMod val="75000"/>
                    <a:lumOff val="25000"/>
                  </a:schemeClr>
                </a:solidFill>
                <a:latin typeface="Arial" panose="020B0604020202020204" pitchFamily="34" charset="0"/>
                <a:cs typeface="Arial" panose="020B0604020202020204" pitchFamily="34" charset="0"/>
              </a:rPr>
              <a:t>Ist – Zustand nach Vorbereitung und Inbetriebnahme Westringkaskade</a:t>
            </a:r>
          </a:p>
          <a:p>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r>
              <a:rPr lang="de-DE" sz="2400" dirty="0">
                <a:solidFill>
                  <a:schemeClr val="tx1">
                    <a:lumMod val="75000"/>
                    <a:lumOff val="25000"/>
                  </a:schemeClr>
                </a:solidFill>
                <a:latin typeface="Arial" panose="020B0604020202020204" pitchFamily="34" charset="0"/>
                <a:cs typeface="Arial" panose="020B0604020202020204" pitchFamily="34" charset="0"/>
              </a:rPr>
              <a:t>Vergleich Bewirtschaftungsregime </a:t>
            </a:r>
            <a:r>
              <a:rPr lang="de-DE" sz="2400" dirty="0" smtClean="0">
                <a:solidFill>
                  <a:schemeClr val="tx1">
                    <a:lumMod val="75000"/>
                    <a:lumOff val="25000"/>
                  </a:schemeClr>
                </a:solidFill>
                <a:latin typeface="Arial" panose="020B0604020202020204" pitchFamily="34" charset="0"/>
                <a:cs typeface="Arial" panose="020B0604020202020204" pitchFamily="34" charset="0"/>
              </a:rPr>
              <a:t>2021 </a:t>
            </a:r>
            <a:r>
              <a:rPr lang="de-DE" sz="2400" dirty="0">
                <a:solidFill>
                  <a:schemeClr val="tx1">
                    <a:lumMod val="75000"/>
                    <a:lumOff val="25000"/>
                  </a:schemeClr>
                </a:solidFill>
                <a:latin typeface="Arial" panose="020B0604020202020204" pitchFamily="34" charset="0"/>
                <a:cs typeface="Arial" panose="020B0604020202020204" pitchFamily="34" charset="0"/>
              </a:rPr>
              <a:t>gegenüber </a:t>
            </a:r>
            <a:r>
              <a:rPr lang="de-DE" sz="2400" dirty="0" smtClean="0">
                <a:solidFill>
                  <a:schemeClr val="tx1">
                    <a:lumMod val="75000"/>
                    <a:lumOff val="25000"/>
                  </a:schemeClr>
                </a:solidFill>
                <a:latin typeface="Arial" panose="020B0604020202020204" pitchFamily="34" charset="0"/>
                <a:cs typeface="Arial" panose="020B0604020202020204" pitchFamily="34" charset="0"/>
              </a:rPr>
              <a:t>2012</a:t>
            </a:r>
            <a:endParaRPr lang="de-DE" sz="2400" dirty="0">
              <a:solidFill>
                <a:schemeClr val="tx1">
                  <a:lumMod val="75000"/>
                  <a:lumOff val="25000"/>
                </a:schemeClr>
              </a:solidFill>
              <a:latin typeface="Arial" panose="020B0604020202020204" pitchFamily="34" charset="0"/>
              <a:cs typeface="Arial" panose="020B0604020202020204" pitchFamily="34" charset="0"/>
            </a:endParaRPr>
          </a:p>
          <a:p>
            <a:r>
              <a:rPr lang="de-DE" sz="1800" dirty="0">
                <a:solidFill>
                  <a:schemeClr val="tx1">
                    <a:lumMod val="75000"/>
                    <a:lumOff val="25000"/>
                  </a:schemeClr>
                </a:solidFill>
                <a:latin typeface="Arial" panose="020B0604020202020204" pitchFamily="34" charset="0"/>
                <a:cs typeface="Arial" panose="020B0604020202020204" pitchFamily="34" charset="0"/>
              </a:rPr>
              <a:t>(Annahme eines </a:t>
            </a:r>
            <a:r>
              <a:rPr lang="de-DE" sz="1800" dirty="0" smtClean="0">
                <a:solidFill>
                  <a:schemeClr val="tx1">
                    <a:lumMod val="75000"/>
                    <a:lumOff val="25000"/>
                  </a:schemeClr>
                </a:solidFill>
                <a:latin typeface="Arial" panose="020B0604020202020204" pitchFamily="34" charset="0"/>
                <a:cs typeface="Arial" panose="020B0604020202020204" pitchFamily="34" charset="0"/>
              </a:rPr>
              <a:t>normalen </a:t>
            </a:r>
            <a:r>
              <a:rPr lang="de-DE" sz="1800" dirty="0">
                <a:solidFill>
                  <a:schemeClr val="tx1">
                    <a:lumMod val="75000"/>
                    <a:lumOff val="25000"/>
                  </a:schemeClr>
                </a:solidFill>
                <a:latin typeface="Arial" panose="020B0604020202020204" pitchFamily="34" charset="0"/>
                <a:cs typeface="Arial" panose="020B0604020202020204" pitchFamily="34" charset="0"/>
              </a:rPr>
              <a:t>Jahres)</a:t>
            </a:r>
          </a:p>
          <a:p>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prstClr val="black"/>
                </a:solidFill>
              </a:rPr>
              <a:t>Petition E - 403/ 21 Öffentliche Anhörung Petitionsausschuss Thüringer Landtag 20. Januar 2022</a:t>
            </a:r>
            <a:endParaRPr lang="de-DE" dirty="0">
              <a:solidFill>
                <a:prstClr val="black"/>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solidFill>
                  <a:prstClr val="black"/>
                </a:solidFill>
              </a:rPr>
              <a:pPr/>
              <a:t>15</a:t>
            </a:fld>
            <a:endParaRPr lang="de-DE">
              <a:solidFill>
                <a:prstClr val="black"/>
              </a:solidFill>
            </a:endParaRP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575341"/>
            <a:ext cx="4362821" cy="3172961"/>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8004" y="2560295"/>
            <a:ext cx="4362821" cy="3172961"/>
          </a:xfrm>
          <a:prstGeom prst="rect">
            <a:avLst/>
          </a:prstGeom>
        </p:spPr>
      </p:pic>
    </p:spTree>
    <p:extLst>
      <p:ext uri="{BB962C8B-B14F-4D97-AF65-F5344CB8AC3E}">
        <p14:creationId xmlns:p14="http://schemas.microsoft.com/office/powerpoint/2010/main" val="41369434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688632"/>
          </a:xfrm>
        </p:spPr>
        <p:txBody>
          <a:bodyPr>
            <a:normAutofit lnSpcReduction="10000"/>
          </a:bodyPr>
          <a:lstStyle/>
          <a:p>
            <a:pPr algn="just"/>
            <a:r>
              <a:rPr lang="de-DE" b="1" dirty="0" smtClean="0">
                <a:solidFill>
                  <a:schemeClr val="tx1">
                    <a:lumMod val="75000"/>
                    <a:lumOff val="25000"/>
                  </a:schemeClr>
                </a:solidFill>
                <a:latin typeface="Arial" panose="020B0604020202020204" pitchFamily="34" charset="0"/>
                <a:cs typeface="Arial" panose="020B0604020202020204" pitchFamily="34" charset="0"/>
              </a:rPr>
              <a:t>Fakten:</a:t>
            </a:r>
          </a:p>
          <a:p>
            <a:pPr algn="just"/>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Bereits ab Juli 2019 begann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Vorstau</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und die damit verbundene reduzierte</a:t>
            </a: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Wildbettabgabe in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Wasserkraftanlagen in der </a:t>
            </a: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Westringkaskade wurden im Juni </a:t>
            </a: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2020 in Betrieb genommen.</a:t>
            </a:r>
          </a:p>
          <a:p>
            <a:pPr algn="l"/>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Das Ministerium für Umwelt, Energie </a:t>
            </a: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und Naturschutz nimmt im Bereich eine </a:t>
            </a:r>
          </a:p>
          <a:p>
            <a:pPr lvl="1" algn="l"/>
            <a:r>
              <a:rPr lang="de-DE" sz="2600" dirty="0" err="1" smtClean="0">
                <a:solidFill>
                  <a:schemeClr val="tx1">
                    <a:lumMod val="75000"/>
                    <a:lumOff val="25000"/>
                  </a:schemeClr>
                </a:solidFill>
                <a:latin typeface="Arial" panose="020B0604020202020204" pitchFamily="34" charset="0"/>
                <a:cs typeface="Arial" panose="020B0604020202020204" pitchFamily="34" charset="0"/>
              </a:rPr>
              <a:t>Versinkung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von 0,5 m³/s an.</a:t>
            </a:r>
          </a:p>
          <a:p>
            <a:pPr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1000" dirty="0" smtClean="0">
                <a:solidFill>
                  <a:schemeClr val="tx1">
                    <a:lumMod val="75000"/>
                    <a:lumOff val="25000"/>
                  </a:schemeClr>
                </a:solidFill>
                <a:latin typeface="Arial" panose="020B0604020202020204" pitchFamily="34" charset="0"/>
                <a:cs typeface="Arial" panose="020B0604020202020204" pitchFamily="34" charset="0"/>
              </a:rPr>
              <a:t>Michael Wunderlich</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6940" y="3456792"/>
            <a:ext cx="1892623" cy="2712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8391" y="2132856"/>
            <a:ext cx="2718665" cy="1697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91D33A17-5E17-41CF-AB7F-9530BD06157D}" type="slidenum">
              <a:rPr lang="de-DE" smtClean="0"/>
              <a:t>16</a:t>
            </a:fld>
            <a:endParaRPr lang="de-DE"/>
          </a:p>
        </p:txBody>
      </p:sp>
    </p:spTree>
    <p:extLst>
      <p:ext uri="{BB962C8B-B14F-4D97-AF65-F5344CB8AC3E}">
        <p14:creationId xmlns:p14="http://schemas.microsoft.com/office/powerpoint/2010/main" val="1090848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00600"/>
          </a:xfrm>
        </p:spPr>
        <p:txBody>
          <a:bodyPr>
            <a:normAutofit lnSpcReduction="10000"/>
          </a:bodyPr>
          <a:lstStyle/>
          <a:p>
            <a:pPr algn="just"/>
            <a:r>
              <a:rPr lang="de-DE" b="1" dirty="0" smtClean="0">
                <a:solidFill>
                  <a:schemeClr val="tx1">
                    <a:lumMod val="75000"/>
                    <a:lumOff val="25000"/>
                  </a:schemeClr>
                </a:solidFill>
                <a:latin typeface="Arial" panose="020B0604020202020204" pitchFamily="34" charset="0"/>
                <a:cs typeface="Arial" panose="020B0604020202020204" pitchFamily="34" charset="0"/>
              </a:rPr>
              <a:t>Auswirkungen:</a:t>
            </a:r>
          </a:p>
          <a:p>
            <a:pPr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Der für die Westringkaskade </a:t>
            </a: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entnommene Anteil aus dem Eigen-</a:t>
            </a:r>
          </a:p>
          <a:p>
            <a:pPr marL="450850" lvl="1" indent="6350" algn="l"/>
            <a:r>
              <a:rPr lang="de-DE" sz="2600" dirty="0" err="1" smtClean="0">
                <a:solidFill>
                  <a:schemeClr val="tx1">
                    <a:lumMod val="75000"/>
                    <a:lumOff val="25000"/>
                  </a:schemeClr>
                </a:solidFill>
                <a:latin typeface="Arial" panose="020B0604020202020204" pitchFamily="34" charset="0"/>
                <a:cs typeface="Arial" panose="020B0604020202020204" pitchFamily="34" charset="0"/>
              </a:rPr>
              <a:t>einzugsgebiet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der Talsperren Schmal-</a:t>
            </a:r>
          </a:p>
          <a:p>
            <a:pPr marL="450850" lvl="1" indent="6350" algn="l"/>
            <a:r>
              <a:rPr lang="de-DE" sz="2600" dirty="0" err="1" smtClean="0">
                <a:solidFill>
                  <a:schemeClr val="tx1">
                    <a:lumMod val="75000"/>
                    <a:lumOff val="25000"/>
                  </a:schemeClr>
                </a:solidFill>
                <a:latin typeface="Arial" panose="020B0604020202020204" pitchFamily="34" charset="0"/>
                <a:cs typeface="Arial" panose="020B0604020202020204" pitchFamily="34" charset="0"/>
              </a:rPr>
              <a:t>wasser</a:t>
            </a:r>
            <a:r>
              <a:rPr lang="de-DE" sz="2600" dirty="0" smtClean="0">
                <a:solidFill>
                  <a:schemeClr val="tx1">
                    <a:lumMod val="75000"/>
                    <a:lumOff val="25000"/>
                  </a:schemeClr>
                </a:solidFill>
                <a:latin typeface="Arial" panose="020B0604020202020204" pitchFamily="34" charset="0"/>
                <a:cs typeface="Arial" panose="020B0604020202020204" pitchFamily="34" charset="0"/>
              </a:rPr>
              <a:t> und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be</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marL="450850" lvl="1" indent="63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trägt </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47 Prozent</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Das jetzige Bewirtschaftungsregime     </a:t>
            </a:r>
            <a:r>
              <a:rPr lang="de-DE" sz="800" dirty="0">
                <a:solidFill>
                  <a:schemeClr val="tx1">
                    <a:lumMod val="75000"/>
                    <a:lumOff val="25000"/>
                  </a:schemeClr>
                </a:solidFill>
                <a:latin typeface="Arial" panose="020B0604020202020204" pitchFamily="34" charset="0"/>
                <a:cs typeface="Arial" panose="020B0604020202020204" pitchFamily="34" charset="0"/>
              </a:rPr>
              <a:t>A. </a:t>
            </a:r>
            <a:r>
              <a:rPr lang="de-DE" sz="800" dirty="0" err="1">
                <a:solidFill>
                  <a:schemeClr val="tx1">
                    <a:lumMod val="75000"/>
                    <a:lumOff val="25000"/>
                  </a:schemeClr>
                </a:solidFill>
                <a:latin typeface="Arial" panose="020B0604020202020204" pitchFamily="34" charset="0"/>
                <a:cs typeface="Arial" panose="020B0604020202020204" pitchFamily="34" charset="0"/>
              </a:rPr>
              <a:t>Reidelbach</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908050" lvl="1"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für den Betrieb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Westringkas</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marL="908050" lvl="1"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kade führt zu einem drastisch</a:t>
            </a:r>
          </a:p>
          <a:p>
            <a:pPr marL="908050" lvl="1"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periodisch längeren Trockenfallen</a:t>
            </a:r>
          </a:p>
          <a:p>
            <a:pPr marL="908050" lvl="1"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695696"/>
            <a:ext cx="1943100"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876" y="4077072"/>
            <a:ext cx="2735188" cy="1712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91D33A17-5E17-41CF-AB7F-9530BD06157D}" type="slidenum">
              <a:rPr lang="de-DE" smtClean="0"/>
              <a:t>17</a:t>
            </a:fld>
            <a:endParaRPr lang="de-DE"/>
          </a:p>
        </p:txBody>
      </p:sp>
    </p:spTree>
    <p:extLst>
      <p:ext uri="{BB962C8B-B14F-4D97-AF65-F5344CB8AC3E}">
        <p14:creationId xmlns:p14="http://schemas.microsoft.com/office/powerpoint/2010/main" val="7622209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352928" cy="5616624"/>
          </a:xfrm>
        </p:spPr>
        <p:txBody>
          <a:bodyPr>
            <a:normAutofit lnSpcReduction="10000"/>
          </a:bodyPr>
          <a:lstStyle/>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Das Trockenfallen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führt zu einem sich</a:t>
            </a:r>
          </a:p>
          <a:p>
            <a:pPr marL="44450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wiederholenden Fischsterben.</a:t>
            </a:r>
          </a:p>
          <a:p>
            <a:pPr marL="171450" indent="-171450" algn="l">
              <a:buFont typeface="Wingdings" panose="05000000000000000000" pitchFamily="2" charset="2"/>
              <a:buChar char="Ø"/>
            </a:pPr>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Der Geschiebetransport in der</a:t>
            </a:r>
          </a:p>
          <a:p>
            <a:pPr marL="444500" indent="-44450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wird deutlich reduziert.</a:t>
            </a:r>
          </a:p>
          <a:p>
            <a:pPr marL="171450" indent="-171450" algn="l">
              <a:buFont typeface="Wingdings" panose="05000000000000000000" pitchFamily="2" charset="2"/>
              <a:buChar char="Ø"/>
            </a:pPr>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Ufer beginnen zu erodieren.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Viele absterbende Bäume </a:t>
            </a: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stürzen in das Gewässer.</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Bestehende Fischaufstiegs-</a:t>
            </a:r>
          </a:p>
          <a:p>
            <a:pPr marL="444500" indent="-44450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anlagen werden ihrer</a:t>
            </a:r>
          </a:p>
          <a:p>
            <a:pPr marL="444500" indent="-44450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Funktion </a:t>
            </a:r>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beraubt.</a:t>
            </a:r>
            <a:r>
              <a:rPr lang="de-DE" sz="2600"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026" name="Picture 2" descr="C:\Users\Markert\AppData\Local\Temp\IMG_127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370000" y="622888"/>
            <a:ext cx="2114392" cy="2974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1" y="3645025"/>
            <a:ext cx="3002576" cy="217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91D33A17-5E17-41CF-AB7F-9530BD06157D}" type="slidenum">
              <a:rPr lang="de-DE" smtClean="0"/>
              <a:t>18</a:t>
            </a:fld>
            <a:endParaRPr lang="de-DE"/>
          </a:p>
        </p:txBody>
      </p:sp>
    </p:spTree>
    <p:extLst>
      <p:ext uri="{BB962C8B-B14F-4D97-AF65-F5344CB8AC3E}">
        <p14:creationId xmlns:p14="http://schemas.microsoft.com/office/powerpoint/2010/main" val="1045450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424936" cy="556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ntertitel 2"/>
          <p:cNvSpPr>
            <a:spLocks noGrp="1"/>
          </p:cNvSpPr>
          <p:nvPr>
            <p:ph type="subTitle" idx="1"/>
          </p:nvPr>
        </p:nvSpPr>
        <p:spPr>
          <a:xfrm>
            <a:off x="395536" y="476672"/>
            <a:ext cx="8352928" cy="5162128"/>
          </a:xfrm>
        </p:spPr>
        <p:txBody>
          <a:bodyPr>
            <a:normAutofit/>
          </a:bodyPr>
          <a:lstStyle/>
          <a:p>
            <a:r>
              <a:rPr lang="de-DE" sz="3600" b="1" dirty="0" smtClean="0">
                <a:solidFill>
                  <a:schemeClr val="bg1"/>
                </a:solidFill>
                <a:latin typeface="Arial" panose="020B0604020202020204" pitchFamily="34" charset="0"/>
                <a:cs typeface="Arial" panose="020B0604020202020204" pitchFamily="34" charset="0"/>
              </a:rPr>
              <a:t>Ein ganzes ökologisches System ist durch das Betriebsregime der Westringkaskade aus dem Gleichgewicht geraten!</a:t>
            </a:r>
            <a:r>
              <a:rPr lang="de-DE" sz="3600" b="1" dirty="0" smtClean="0">
                <a:solidFill>
                  <a:schemeClr val="tx1">
                    <a:lumMod val="75000"/>
                    <a:lumOff val="25000"/>
                  </a:schemeClr>
                </a:solidFill>
                <a:latin typeface="Arial" panose="020B0604020202020204" pitchFamily="34" charset="0"/>
                <a:cs typeface="Arial" panose="020B0604020202020204" pitchFamily="34" charset="0"/>
              </a:rPr>
              <a:t>!</a:t>
            </a:r>
          </a:p>
          <a:p>
            <a:endParaRPr lang="de-DE" sz="2600" b="1"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2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19</a:t>
            </a:fld>
            <a:endParaRPr lang="de-DE"/>
          </a:p>
        </p:txBody>
      </p:sp>
    </p:spTree>
    <p:extLst>
      <p:ext uri="{BB962C8B-B14F-4D97-AF65-F5344CB8AC3E}">
        <p14:creationId xmlns:p14="http://schemas.microsoft.com/office/powerpoint/2010/main" val="1808704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Autofit/>
          </a:bodyPr>
          <a:lstStyle/>
          <a:p>
            <a:pPr algn="just"/>
            <a:r>
              <a:rPr lang="de-DE" sz="2600" b="1" dirty="0" smtClean="0">
                <a:solidFill>
                  <a:schemeClr val="tx1">
                    <a:lumMod val="75000"/>
                    <a:lumOff val="25000"/>
                  </a:schemeClr>
                </a:solidFill>
                <a:latin typeface="Arial" panose="020B0604020202020204" pitchFamily="34" charset="0"/>
                <a:cs typeface="Arial" panose="020B0604020202020204" pitchFamily="34" charset="0"/>
              </a:rPr>
              <a:t>Wer sind wir?</a:t>
            </a:r>
          </a:p>
          <a:p>
            <a:pPr algn="just"/>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Bürger und Anrainer an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denen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als funktionierendes Öko-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system</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am Herzen liegt. </a:t>
            </a:r>
          </a:p>
          <a:p>
            <a:pPr algn="just"/>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algn="just"/>
            <a:r>
              <a:rPr lang="de-DE" sz="2600" b="1" dirty="0" smtClean="0">
                <a:solidFill>
                  <a:schemeClr val="tx1">
                    <a:lumMod val="75000"/>
                    <a:lumOff val="25000"/>
                  </a:schemeClr>
                </a:solidFill>
                <a:latin typeface="Arial" panose="020B0604020202020204" pitchFamily="34" charset="0"/>
                <a:cs typeface="Arial" panose="020B0604020202020204" pitchFamily="34" charset="0"/>
              </a:rPr>
              <a:t>Wer unterstützt uns?</a:t>
            </a:r>
          </a:p>
          <a:p>
            <a:pPr algn="just"/>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	1.682 Mitunterzeichner dieser Petition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	Die Gemeinden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Nesse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Landge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meinde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Georgenthal</a:t>
            </a:r>
            <a:r>
              <a:rPr lang="de-DE" sz="2600" dirty="0" smtClean="0">
                <a:solidFill>
                  <a:schemeClr val="tx1">
                    <a:lumMod val="75000"/>
                    <a:lumOff val="25000"/>
                  </a:schemeClr>
                </a:solidFill>
                <a:latin typeface="Arial" panose="020B0604020202020204" pitchFamily="34" charset="0"/>
                <a:cs typeface="Arial" panose="020B0604020202020204" pitchFamily="34" charset="0"/>
              </a:rPr>
              <a:t> und Drei Gleichen	</a:t>
            </a:r>
          </a:p>
          <a:p>
            <a:pPr marL="457200" indent="-457200" algn="l">
              <a:buFont typeface="Wingdings" panose="05000000000000000000" pitchFamily="2" charset="2"/>
              <a:buChar char="Ø"/>
            </a:pPr>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4.754 Unterstützer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Campact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Petition 2020</a:t>
            </a:r>
          </a:p>
          <a:p>
            <a:pPr marL="457200" indent="-457200" algn="l">
              <a:buFont typeface="Wingdings" panose="05000000000000000000" pitchFamily="2" charset="2"/>
              <a:buChar char="Ø"/>
            </a:pPr>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Kreistag des Landkreises Gotha</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2</a:t>
            </a:fld>
            <a:endParaRPr lang="de-DE" dirty="0"/>
          </a:p>
        </p:txBody>
      </p:sp>
    </p:spTree>
    <p:extLst>
      <p:ext uri="{BB962C8B-B14F-4D97-AF65-F5344CB8AC3E}">
        <p14:creationId xmlns:p14="http://schemas.microsoft.com/office/powerpoint/2010/main" val="1884971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352928" cy="5544616"/>
          </a:xfrm>
          <a:ln>
            <a:solidFill>
              <a:schemeClr val="accent1"/>
            </a:solidFill>
          </a:ln>
        </p:spPr>
        <p:txBody>
          <a:bodyPr>
            <a:normAutofit/>
          </a:bodyPr>
          <a:lstStyle/>
          <a:p>
            <a:r>
              <a:rPr lang="de-DE" sz="3600" dirty="0" smtClean="0">
                <a:solidFill>
                  <a:schemeClr val="tx1">
                    <a:lumMod val="75000"/>
                    <a:lumOff val="25000"/>
                  </a:schemeClr>
                </a:solidFill>
                <a:latin typeface="Arial" panose="020B0604020202020204" pitchFamily="34" charset="0"/>
                <a:cs typeface="Arial" panose="020B0604020202020204" pitchFamily="34" charset="0"/>
              </a:rPr>
              <a:t>Wie konnte es soweit kommen?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514350" indent="-514350" algn="l">
              <a:buFont typeface="+mj-lt"/>
              <a:buAutoNum type="arabicPeriod"/>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Annahme eines tatsächlich nicht bestehenden alten Wasserrechtes</a:t>
            </a:r>
          </a:p>
          <a:p>
            <a:pPr marL="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Gem. § 20 Abs. 1 WHG ist dann keine wasser-rechtliche Erlaubnis oder Bewilligung erforderlich, wenn ein </a:t>
            </a:r>
            <a:r>
              <a:rPr lang="de-DE" sz="2600" u="sng" dirty="0" smtClean="0">
                <a:solidFill>
                  <a:schemeClr val="tx1">
                    <a:lumMod val="75000"/>
                    <a:lumOff val="25000"/>
                  </a:schemeClr>
                </a:solidFill>
                <a:latin typeface="Arial" panose="020B0604020202020204" pitchFamily="34" charset="0"/>
                <a:cs typeface="Arial" panose="020B0604020202020204" pitchFamily="34" charset="0"/>
              </a:rPr>
              <a:t>altes Recht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besteht und zum </a:t>
            </a:r>
            <a:r>
              <a:rPr lang="de-DE" sz="2600" u="sng" dirty="0" smtClean="0">
                <a:solidFill>
                  <a:schemeClr val="tx1">
                    <a:lumMod val="75000"/>
                    <a:lumOff val="25000"/>
                  </a:schemeClr>
                </a:solidFill>
                <a:latin typeface="Arial" panose="020B0604020202020204" pitchFamily="34" charset="0"/>
                <a:cs typeface="Arial" panose="020B0604020202020204" pitchFamily="34" charset="0"/>
              </a:rPr>
              <a:t>Stichtag 01.07.1990</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u="sng" dirty="0" smtClean="0">
                <a:solidFill>
                  <a:schemeClr val="tx1">
                    <a:lumMod val="75000"/>
                    <a:lumOff val="25000"/>
                  </a:schemeClr>
                </a:solidFill>
                <a:latin typeface="Arial" panose="020B0604020202020204" pitchFamily="34" charset="0"/>
                <a:cs typeface="Arial" panose="020B0604020202020204" pitchFamily="34" charset="0"/>
              </a:rPr>
              <a:t>rechtmäßige Anlagen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vorhanden waren.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a:solidFill>
                  <a:schemeClr val="tx1">
                    <a:lumMod val="75000"/>
                    <a:lumOff val="25000"/>
                  </a:schemeClr>
                </a:solidFill>
                <a:latin typeface="Arial" panose="020B0604020202020204" pitchFamily="34" charset="0"/>
                <a:cs typeface="Arial" panose="020B0604020202020204" pitchFamily="34" charset="0"/>
              </a:rPr>
              <a:t>TS Schmalwasser einschl. Mittelwasserstollen</a:t>
            </a: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Bescheid vom 07.10. 2016</a:t>
            </a:r>
          </a:p>
          <a:p>
            <a:pPr marL="541338" indent="-54133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p>
          <a:p>
            <a:pPr marL="541338" indent="-54133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Bescheid vom 15.12.2016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725144"/>
            <a:ext cx="476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663120"/>
            <a:ext cx="476250"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91D33A17-5E17-41CF-AB7F-9530BD06157D}" type="slidenum">
              <a:rPr lang="de-DE" smtClean="0"/>
              <a:t>20</a:t>
            </a:fld>
            <a:endParaRPr lang="de-DE"/>
          </a:p>
        </p:txBody>
      </p:sp>
    </p:spTree>
    <p:extLst>
      <p:ext uri="{BB962C8B-B14F-4D97-AF65-F5344CB8AC3E}">
        <p14:creationId xmlns:p14="http://schemas.microsoft.com/office/powerpoint/2010/main" val="1275943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24936" cy="5400600"/>
          </a:xfrm>
        </p:spPr>
        <p:txBody>
          <a:bodyPr>
            <a:normAutofit/>
          </a:bodyPr>
          <a:lstStyle/>
          <a:p>
            <a:pPr algn="l"/>
            <a:r>
              <a:rPr lang="de-DE" sz="2600" dirty="0" smtClean="0">
                <a:solidFill>
                  <a:schemeClr val="tx1">
                    <a:lumMod val="75000"/>
                    <a:lumOff val="25000"/>
                  </a:schemeClr>
                </a:solidFill>
                <a:latin typeface="Arial" panose="020B0604020202020204" pitchFamily="34" charset="0"/>
                <a:cs typeface="Arial" panose="020B0604020202020204" pitchFamily="34" charset="0"/>
              </a:rPr>
              <a:t>Zum Stichtag 01.07.1990 waren weder für die TS Schmalwasser noch die 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recht-mäßige Anlagen vorhanden.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TS Schmalwasser</a:t>
            </a:r>
          </a:p>
          <a:p>
            <a:pPr marL="541338" indent="-54133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1993</a:t>
            </a: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mit TWA</a:t>
            </a:r>
          </a:p>
          <a:p>
            <a:pPr marL="541338" indent="-54133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1992</a:t>
            </a:r>
          </a:p>
          <a:p>
            <a:pPr marL="541338" indent="-54133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Schmalwasserfernlei-</a:t>
            </a:r>
          </a:p>
          <a:p>
            <a:pPr marL="541338" indent="-541338" algn="l"/>
            <a:r>
              <a:rPr lang="de-DE" sz="2600" dirty="0" err="1" smtClean="0">
                <a:solidFill>
                  <a:schemeClr val="tx1">
                    <a:lumMod val="75000"/>
                    <a:lumOff val="25000"/>
                  </a:schemeClr>
                </a:solidFill>
                <a:latin typeface="Arial" panose="020B0604020202020204" pitchFamily="34" charset="0"/>
                <a:cs typeface="Arial" panose="020B0604020202020204" pitchFamily="34" charset="0"/>
              </a:rPr>
              <a:t>tung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(Westring)</a:t>
            </a:r>
          </a:p>
          <a:p>
            <a:pPr marL="541338" indent="-54133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1992</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776028"/>
            <a:ext cx="5195307" cy="438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91D33A17-5E17-41CF-AB7F-9530BD06157D}" type="slidenum">
              <a:rPr lang="de-DE" smtClean="0"/>
              <a:t>21</a:t>
            </a:fld>
            <a:endParaRPr lang="de-DE"/>
          </a:p>
        </p:txBody>
      </p:sp>
    </p:spTree>
    <p:extLst>
      <p:ext uri="{BB962C8B-B14F-4D97-AF65-F5344CB8AC3E}">
        <p14:creationId xmlns:p14="http://schemas.microsoft.com/office/powerpoint/2010/main" val="2918433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548680"/>
            <a:ext cx="8352928" cy="5328592"/>
          </a:xfrm>
        </p:spPr>
        <p:txBody>
          <a:bodyPr>
            <a:normAutofit/>
          </a:bodyPr>
          <a:lstStyle/>
          <a:p>
            <a:pPr algn="l"/>
            <a:r>
              <a:rPr lang="de-DE" sz="2600" dirty="0" smtClean="0">
                <a:solidFill>
                  <a:schemeClr val="tx1">
                    <a:lumMod val="75000"/>
                    <a:lumOff val="25000"/>
                  </a:schemeClr>
                </a:solidFill>
                <a:latin typeface="Arial" panose="020B0604020202020204" pitchFamily="34" charset="0"/>
                <a:cs typeface="Arial" panose="020B0604020202020204" pitchFamily="34" charset="0"/>
              </a:rPr>
              <a:t>Zwar wurde die 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bereits 1905 in Betrieb genommen.</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901700" indent="-90170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aber:	Ursprüngliche Rohwasserentnahme aus der 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betrug 8.600 m³/d bzw. 100 l/s.</a:t>
            </a:r>
          </a:p>
          <a:p>
            <a:pPr marL="901700" indent="-90170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901700" indent="-901700" algn="just"/>
            <a:r>
              <a:rPr lang="de-DE" sz="28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Im Zuge der Generalinstandsetzung und der errichteten TS Schmalwasser wurde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Entnah-memenge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auf 45.000 m³/d bzw. 523 l/s erhöht.</a:t>
            </a:r>
          </a:p>
          <a:p>
            <a:pPr marL="901700" indent="-901700"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901700" indent="-901700" algn="just"/>
            <a:r>
              <a:rPr lang="de-DE" sz="28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Für diese Nutzung waren am 01.07.1990 keine rechtmäßigen Anlagen vorhanden.</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22</a:t>
            </a:fld>
            <a:endParaRPr lang="de-DE"/>
          </a:p>
        </p:txBody>
      </p:sp>
    </p:spTree>
    <p:extLst>
      <p:ext uri="{BB962C8B-B14F-4D97-AF65-F5344CB8AC3E}">
        <p14:creationId xmlns:p14="http://schemas.microsoft.com/office/powerpoint/2010/main" val="4006620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352928" cy="5544616"/>
          </a:xfrm>
        </p:spPr>
        <p:txBody>
          <a:bodyPr>
            <a:normAutofit/>
          </a:bodyPr>
          <a:lstStyle/>
          <a:p>
            <a:pPr algn="l"/>
            <a:r>
              <a:rPr lang="de-DE" sz="2600" dirty="0" smtClean="0">
                <a:solidFill>
                  <a:schemeClr val="tx1">
                    <a:lumMod val="75000"/>
                    <a:lumOff val="25000"/>
                  </a:schemeClr>
                </a:solidFill>
                <a:latin typeface="Arial" panose="020B0604020202020204" pitchFamily="34" charset="0"/>
                <a:cs typeface="Arial" panose="020B0604020202020204" pitchFamily="34" charset="0"/>
              </a:rPr>
              <a:t>Die alten Rechte wurden </a:t>
            </a:r>
            <a:r>
              <a:rPr lang="de-DE" sz="2600" u="sng" dirty="0" smtClean="0">
                <a:solidFill>
                  <a:schemeClr val="tx1">
                    <a:lumMod val="75000"/>
                    <a:lumOff val="25000"/>
                  </a:schemeClr>
                </a:solidFill>
                <a:latin typeface="Arial" panose="020B0604020202020204" pitchFamily="34" charset="0"/>
                <a:cs typeface="Arial" panose="020B0604020202020204" pitchFamily="34" charset="0"/>
              </a:rPr>
              <a:t>nur</a:t>
            </a:r>
            <a:r>
              <a:rPr lang="de-DE" sz="2600" dirty="0" smtClean="0">
                <a:solidFill>
                  <a:schemeClr val="tx1">
                    <a:lumMod val="75000"/>
                    <a:lumOff val="25000"/>
                  </a:schemeClr>
                </a:solidFill>
                <a:latin typeface="Arial" panose="020B0604020202020204" pitchFamily="34" charset="0"/>
                <a:cs typeface="Arial" panose="020B0604020202020204" pitchFamily="34" charset="0"/>
              </a:rPr>
              <a:t> für die Roh- und Brauchwasserentnahme verliehen.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Roh- und Brauchwasserentnahme wurde 2005</a:t>
            </a: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eingestellt	Aufgabe der alten Wasserechte?</a:t>
            </a:r>
          </a:p>
          <a:p>
            <a:pPr marL="450850" indent="-450850"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Hinzunahme eines neuen Zweckes, hier Wasser-</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kraftnutzung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ist wegen der ausdrücklichen Zweck-bindung nach § 24 Abs. 1 1. DVO WG DDR 1982 nicht möglich. 	</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Für die Nutzung der Westringkaskade im Rahmen der Wasserkraftnutzung gibt es kein überleitungs-fähiges altes Wasserrecht.</a:t>
            </a:r>
          </a:p>
          <a:p>
            <a:pPr marL="622300"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cxnSp>
        <p:nvCxnSpPr>
          <p:cNvPr id="7" name="Gerade Verbindung mit Pfeil 6"/>
          <p:cNvCxnSpPr/>
          <p:nvPr/>
        </p:nvCxnSpPr>
        <p:spPr>
          <a:xfrm>
            <a:off x="2627784" y="2273840"/>
            <a:ext cx="44462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2"/>
          </p:nvPr>
        </p:nvSpPr>
        <p:spPr/>
        <p:txBody>
          <a:bodyPr/>
          <a:lstStyle/>
          <a:p>
            <a:fld id="{91D33A17-5E17-41CF-AB7F-9530BD06157D}" type="slidenum">
              <a:rPr lang="de-DE" smtClean="0"/>
              <a:t>23</a:t>
            </a:fld>
            <a:endParaRPr lang="de-DE"/>
          </a:p>
        </p:txBody>
      </p:sp>
    </p:spTree>
    <p:extLst>
      <p:ext uri="{BB962C8B-B14F-4D97-AF65-F5344CB8AC3E}">
        <p14:creationId xmlns:p14="http://schemas.microsoft.com/office/powerpoint/2010/main" val="39641210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548680"/>
            <a:ext cx="8280920" cy="5472608"/>
          </a:xfrm>
        </p:spPr>
        <p:txBody>
          <a:bodyPr>
            <a:normAutofit lnSpcReduction="10000"/>
          </a:bodyPr>
          <a:lstStyle/>
          <a:p>
            <a:pPr algn="just"/>
            <a:r>
              <a:rPr lang="de-DE" sz="3600" b="1" dirty="0" smtClean="0">
                <a:solidFill>
                  <a:schemeClr val="tx1">
                    <a:lumMod val="75000"/>
                    <a:lumOff val="25000"/>
                  </a:schemeClr>
                </a:solidFill>
                <a:latin typeface="Arial" panose="020B0604020202020204" pitchFamily="34" charset="0"/>
                <a:cs typeface="Arial" panose="020B0604020202020204" pitchFamily="34" charset="0"/>
              </a:rPr>
              <a:t>Konsequenzen:</a:t>
            </a:r>
          </a:p>
          <a:p>
            <a:pPr algn="just"/>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Es bestehen keine alten Wasserrechte, die die Nutzung der Westringkaskade als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Wasserkraftan</a:t>
            </a:r>
            <a:r>
              <a:rPr lang="de-DE" sz="2600" dirty="0" smtClean="0">
                <a:solidFill>
                  <a:schemeClr val="tx1">
                    <a:lumMod val="75000"/>
                    <a:lumOff val="25000"/>
                  </a:schemeClr>
                </a:solidFill>
                <a:latin typeface="Arial" panose="020B0604020202020204" pitchFamily="34" charset="0"/>
                <a:cs typeface="Arial" panose="020B0604020202020204" pitchFamily="34" charset="0"/>
              </a:rPr>
              <a:t>-lage legitimieren.</a:t>
            </a:r>
          </a:p>
          <a:p>
            <a:pPr algn="just"/>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entsprechenden Feststellungsbescheide sind rechtswidrig, wenn nicht sogar nichtig, weil sie schlicht offensichtlich unvereinbar mit der Rechts-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ordnung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sind.</a:t>
            </a:r>
          </a:p>
          <a:p>
            <a:pPr algn="just"/>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Es ist ein neues wasserrechtliches Verfahren für die Wasserkraftnutzung in der Westringkaskade zu führen.</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24</a:t>
            </a:fld>
            <a:endParaRPr lang="de-DE"/>
          </a:p>
        </p:txBody>
      </p:sp>
    </p:spTree>
    <p:extLst>
      <p:ext uri="{BB962C8B-B14F-4D97-AF65-F5344CB8AC3E}">
        <p14:creationId xmlns:p14="http://schemas.microsoft.com/office/powerpoint/2010/main" val="891068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528" y="548680"/>
            <a:ext cx="8436198" cy="5472608"/>
          </a:xfrm>
        </p:spPr>
        <p:txBody>
          <a:bodyPr>
            <a:normAutofit lnSpcReduction="10000"/>
          </a:bodyPr>
          <a:lstStyle/>
          <a:p>
            <a:r>
              <a:rPr lang="de-DE" sz="2800" dirty="0" smtClean="0">
                <a:solidFill>
                  <a:schemeClr val="tx1">
                    <a:lumMod val="75000"/>
                    <a:lumOff val="25000"/>
                  </a:schemeClr>
                </a:solidFill>
                <a:latin typeface="Arial" panose="020B0604020202020204" pitchFamily="34" charset="0"/>
                <a:cs typeface="Arial" panose="020B0604020202020204" pitchFamily="34" charset="0"/>
              </a:rPr>
              <a:t>Das Festhalten an den alten Wasserrechten für die TS Schmalwasser und </a:t>
            </a:r>
            <a:r>
              <a:rPr lang="de-DE" sz="28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800" dirty="0" smtClean="0">
                <a:solidFill>
                  <a:schemeClr val="tx1">
                    <a:lumMod val="75000"/>
                    <a:lumOff val="25000"/>
                  </a:schemeClr>
                </a:solidFill>
                <a:latin typeface="Arial" panose="020B0604020202020204" pitchFamily="34" charset="0"/>
                <a:cs typeface="Arial" panose="020B0604020202020204" pitchFamily="34" charset="0"/>
              </a:rPr>
              <a:t> – </a:t>
            </a:r>
            <a:r>
              <a:rPr lang="de-DE" sz="28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800" dirty="0" smtClean="0">
                <a:solidFill>
                  <a:schemeClr val="tx1">
                    <a:lumMod val="75000"/>
                    <a:lumOff val="25000"/>
                  </a:schemeClr>
                </a:solidFill>
                <a:latin typeface="Arial" panose="020B0604020202020204" pitchFamily="34" charset="0"/>
                <a:cs typeface="Arial" panose="020B0604020202020204" pitchFamily="34" charset="0"/>
              </a:rPr>
              <a:t> zur Nutzung der Wasserkraftanlagen in der West-</a:t>
            </a:r>
            <a:r>
              <a:rPr lang="de-DE" sz="2800" dirty="0" err="1" smtClean="0">
                <a:solidFill>
                  <a:schemeClr val="tx1">
                    <a:lumMod val="75000"/>
                    <a:lumOff val="25000"/>
                  </a:schemeClr>
                </a:solidFill>
                <a:latin typeface="Arial" panose="020B0604020202020204" pitchFamily="34" charset="0"/>
                <a:cs typeface="Arial" panose="020B0604020202020204" pitchFamily="34" charset="0"/>
              </a:rPr>
              <a:t>ringkaskade</a:t>
            </a:r>
            <a:r>
              <a:rPr lang="de-DE" sz="2800" dirty="0" smtClean="0">
                <a:solidFill>
                  <a:schemeClr val="tx1">
                    <a:lumMod val="75000"/>
                    <a:lumOff val="25000"/>
                  </a:schemeClr>
                </a:solidFill>
                <a:latin typeface="Arial" panose="020B0604020202020204" pitchFamily="34" charset="0"/>
                <a:cs typeface="Arial" panose="020B0604020202020204" pitchFamily="34" charset="0"/>
              </a:rPr>
              <a:t> ist eine Bankrotterklärung einer sich an den Grundsätzen der Rechtsstaatlichkeit und Gesetzmäßigkeit der Verwaltung orientierenden Staatsverwaltung.</a:t>
            </a:r>
          </a:p>
          <a:p>
            <a:endParaRPr lang="de-DE" sz="2800" dirty="0">
              <a:solidFill>
                <a:schemeClr val="tx1">
                  <a:lumMod val="75000"/>
                  <a:lumOff val="25000"/>
                </a:schemeClr>
              </a:solidFill>
              <a:latin typeface="Arial" panose="020B0604020202020204" pitchFamily="34" charset="0"/>
              <a:cs typeface="Arial" panose="020B0604020202020204" pitchFamily="34" charset="0"/>
            </a:endParaRPr>
          </a:p>
          <a:p>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endParaRPr lang="de-DE" sz="2800" dirty="0">
              <a:solidFill>
                <a:schemeClr val="tx1">
                  <a:lumMod val="75000"/>
                  <a:lumOff val="25000"/>
                </a:schemeClr>
              </a:solidFill>
              <a:latin typeface="Arial" panose="020B0604020202020204" pitchFamily="34" charset="0"/>
              <a:cs typeface="Arial" panose="020B0604020202020204" pitchFamily="34" charset="0"/>
            </a:endParaRPr>
          </a:p>
          <a:p>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1000" dirty="0" smtClean="0">
                <a:solidFill>
                  <a:schemeClr val="tx1">
                    <a:lumMod val="75000"/>
                    <a:lumOff val="25000"/>
                  </a:schemeClr>
                </a:solidFill>
                <a:latin typeface="Arial" panose="020B0604020202020204" pitchFamily="34" charset="0"/>
                <a:cs typeface="Arial" panose="020B0604020202020204" pitchFamily="34" charset="0"/>
              </a:rPr>
              <a:t>Robert Schöppe						</a:t>
            </a:r>
          </a:p>
          <a:p>
            <a:pPr algn="l"/>
            <a:r>
              <a:rPr lang="de-DE" sz="1000" dirty="0">
                <a:solidFill>
                  <a:schemeClr val="tx1">
                    <a:lumMod val="75000"/>
                    <a:lumOff val="25000"/>
                  </a:schemeClr>
                </a:solidFill>
                <a:latin typeface="Arial" panose="020B0604020202020204" pitchFamily="34" charset="0"/>
                <a:cs typeface="Arial" panose="020B0604020202020204" pitchFamily="34" charset="0"/>
              </a:rPr>
              <a:t>	</a:t>
            </a:r>
            <a:r>
              <a:rPr lang="de-DE" sz="1000" dirty="0" smtClean="0">
                <a:solidFill>
                  <a:schemeClr val="tx1">
                    <a:lumMod val="75000"/>
                    <a:lumOff val="25000"/>
                  </a:schemeClr>
                </a:solidFill>
                <a:latin typeface="Arial" panose="020B0604020202020204" pitchFamily="34" charset="0"/>
                <a:cs typeface="Arial" panose="020B0604020202020204" pitchFamily="34" charset="0"/>
              </a:rPr>
              <a:t>					                     Susann Kaiser		</a:t>
            </a:r>
            <a:endParaRPr lang="de-DE" sz="1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232" y="3341877"/>
            <a:ext cx="2099494" cy="2500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662133"/>
            <a:ext cx="2232248" cy="178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212976"/>
            <a:ext cx="1929624" cy="2449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4592173"/>
            <a:ext cx="240030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91D33A17-5E17-41CF-AB7F-9530BD06157D}" type="slidenum">
              <a:rPr lang="de-DE" smtClean="0"/>
              <a:t>25</a:t>
            </a:fld>
            <a:endParaRPr lang="de-DE"/>
          </a:p>
        </p:txBody>
      </p:sp>
    </p:spTree>
    <p:extLst>
      <p:ext uri="{BB962C8B-B14F-4D97-AF65-F5344CB8AC3E}">
        <p14:creationId xmlns:p14="http://schemas.microsoft.com/office/powerpoint/2010/main" val="39215853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24936" cy="5616624"/>
          </a:xfrm>
        </p:spPr>
        <p:txBody>
          <a:bodyPr>
            <a:normAutofit lnSpcReduction="10000"/>
          </a:bodyPr>
          <a:lstStyle/>
          <a:p>
            <a:pPr marL="514350" indent="-514350" algn="l">
              <a:buFont typeface="+mj-lt"/>
              <a:buAutoNum type="arabicPeriod" startAt="2"/>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Nichtbeachtung wasser- und naturschutzrecht-</a:t>
            </a:r>
            <a:r>
              <a:rPr lang="de-DE" sz="2600" b="1" dirty="0" err="1" smtClean="0">
                <a:solidFill>
                  <a:schemeClr val="tx1">
                    <a:lumMod val="75000"/>
                    <a:lumOff val="25000"/>
                  </a:schemeClr>
                </a:solidFill>
                <a:latin typeface="Arial" panose="020B0604020202020204" pitchFamily="34" charset="0"/>
                <a:cs typeface="Arial" panose="020B0604020202020204" pitchFamily="34" charset="0"/>
              </a:rPr>
              <a:t>licher</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 Vorschriften</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Fachbeitrag Wasserrahmenrichtlinie wurde nicht vorgelegt.</a:t>
            </a:r>
          </a:p>
          <a:p>
            <a:pPr algn="l"/>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Dieser wäre erforderlich gewesen, um das Vorhaben im Hinblick auf das Verschlechterungsverbot bzw. das Verbesserungsgebot nach EG – WRRL zu überprüfen.</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Die Aussage der Landesregierung, dass durch die Inbetriebnahme der Westringkaskade keine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Ver-schlechterung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des Zustandes der betroffenen Oberflächenwasserkörper (OWK) eingetreten ist, ist unzutreffend.</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26</a:t>
            </a:fld>
            <a:endParaRPr lang="de-DE"/>
          </a:p>
        </p:txBody>
      </p:sp>
    </p:spTree>
    <p:extLst>
      <p:ext uri="{BB962C8B-B14F-4D97-AF65-F5344CB8AC3E}">
        <p14:creationId xmlns:p14="http://schemas.microsoft.com/office/powerpoint/2010/main" val="6279449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24936" cy="5616624"/>
          </a:xfrm>
        </p:spPr>
        <p:txBody>
          <a:bodyPr>
            <a:normAutofit lnSpcReduction="10000"/>
          </a:bodyPr>
          <a:lstStyle/>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Sämtliche Befischungen zur Beurteilung des Zu-standes für die wirkempfindlichste Komponente Fische für den 3. Bewirtschaftungszyklus 2022 – 2027 wurden vor Inbetriebnahme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Westringkaska</a:t>
            </a:r>
            <a:r>
              <a:rPr lang="de-DE" sz="2600" dirty="0" smtClean="0">
                <a:solidFill>
                  <a:schemeClr val="tx1">
                    <a:lumMod val="75000"/>
                    <a:lumOff val="25000"/>
                  </a:schemeClr>
                </a:solidFill>
                <a:latin typeface="Arial" panose="020B0604020202020204" pitchFamily="34" charset="0"/>
                <a:cs typeface="Arial" panose="020B0604020202020204" pitchFamily="34" charset="0"/>
              </a:rPr>
              <a:t>-de 2014 bis 2018 durchgeführt.</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Für das Vorhaben hätte einer UVP – Vorprüfung bzw. auch einer UVP – Prüfung nach §§ 5, 9 Abs. 3 i. V. m. Anlage 1 Nr. 13.14 UVPG bedurft.</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Das UVPG a.F. findet keine Anwendung wegen § 74 Abs. 1 UVPG. (keine Einleitung des Verfahrens)</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Auch für Änderungsvorhaben besteht eine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entspr</a:t>
            </a:r>
            <a:r>
              <a:rPr lang="de-DE" sz="2600" dirty="0" smtClean="0">
                <a:solidFill>
                  <a:schemeClr val="tx1">
                    <a:lumMod val="75000"/>
                    <a:lumOff val="25000"/>
                  </a:schemeClr>
                </a:solidFill>
                <a:latin typeface="Arial" panose="020B0604020202020204" pitchFamily="34" charset="0"/>
                <a:cs typeface="Arial" panose="020B0604020202020204" pitchFamily="34" charset="0"/>
              </a:rPr>
              <a:t>. Verpflichtung, unabhängig von altem Wasserrecht.</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27</a:t>
            </a:fld>
            <a:endParaRPr lang="de-DE"/>
          </a:p>
        </p:txBody>
      </p:sp>
    </p:spTree>
    <p:extLst>
      <p:ext uri="{BB962C8B-B14F-4D97-AF65-F5344CB8AC3E}">
        <p14:creationId xmlns:p14="http://schemas.microsoft.com/office/powerpoint/2010/main" val="2080432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548680"/>
            <a:ext cx="8424936" cy="5544616"/>
          </a:xfrm>
        </p:spPr>
        <p:txBody>
          <a:bodyPr>
            <a:normAutofit/>
          </a:bodyPr>
          <a:lstStyle/>
          <a:p>
            <a:pPr marL="450850" indent="-450850" algn="l"/>
            <a:r>
              <a:rPr lang="de-DE" sz="28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Die Inbetriebnahme der Westringkaskade zur Wasserkraftnutzung mit der Änderung des bestehen-den Bewirtschaftungsregimes hat erhebliche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Auswir-kungen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auf Tiere, Pflanzen und die biologische Vielfalt, sowie Fläche, Boden und Wasser. </a:t>
            </a:r>
          </a:p>
          <a:p>
            <a:pPr marL="450850" indent="-450850"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Der Ausgangszustand ist das seit 2005 bis Juni 2019 ausgeübte und damit prägende Bewirtschaftungs-regime ohne Ableitung von Wasser in die Westring-kaskade. </a:t>
            </a: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p>
          <a:p>
            <a:pPr marL="450850" indent="-450850"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11730"/>
            <a:ext cx="6451243" cy="1937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91D33A17-5E17-41CF-AB7F-9530BD06157D}" type="slidenum">
              <a:rPr lang="de-DE" smtClean="0"/>
              <a:t>28</a:t>
            </a:fld>
            <a:endParaRPr lang="de-DE"/>
          </a:p>
        </p:txBody>
      </p:sp>
    </p:spTree>
    <p:extLst>
      <p:ext uri="{BB962C8B-B14F-4D97-AF65-F5344CB8AC3E}">
        <p14:creationId xmlns:p14="http://schemas.microsoft.com/office/powerpoint/2010/main" val="3942341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51520" y="476672"/>
            <a:ext cx="8640960" cy="5544616"/>
          </a:xfrm>
        </p:spPr>
        <p:txBody>
          <a:bodyPr>
            <a:normAutofit/>
          </a:bodyPr>
          <a:lstStyle/>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Davon ausgehend, ist im Rahmen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Umweltverträg-lichkeitsprüfung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zu ermitteln, welche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Umweltauswir-kungen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das Vorhaben Wasserkraftnutzung in der Westringkaskade auf die Schutzgüter des § 2 Abs. 1 UVPG hat.</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Das Verfahren ist mit ergebnisoffenem Ausgang zu führen.</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3358112"/>
            <a:ext cx="6086607"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liennummernplatzhalter 1"/>
          <p:cNvSpPr>
            <a:spLocks noGrp="1"/>
          </p:cNvSpPr>
          <p:nvPr>
            <p:ph type="sldNum" sz="quarter" idx="12"/>
          </p:nvPr>
        </p:nvSpPr>
        <p:spPr/>
        <p:txBody>
          <a:bodyPr/>
          <a:lstStyle/>
          <a:p>
            <a:fld id="{91D33A17-5E17-41CF-AB7F-9530BD06157D}" type="slidenum">
              <a:rPr lang="de-DE" smtClean="0"/>
              <a:t>29</a:t>
            </a:fld>
            <a:endParaRPr lang="de-DE"/>
          </a:p>
        </p:txBody>
      </p:sp>
    </p:spTree>
    <p:extLst>
      <p:ext uri="{BB962C8B-B14F-4D97-AF65-F5344CB8AC3E}">
        <p14:creationId xmlns:p14="http://schemas.microsoft.com/office/powerpoint/2010/main" val="500446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352928" cy="5472608"/>
          </a:xfrm>
        </p:spPr>
        <p:txBody>
          <a:bodyPr>
            <a:normAutofit/>
          </a:bodyPr>
          <a:lstStyle/>
          <a:p>
            <a:pPr algn="just"/>
            <a:r>
              <a:rPr lang="de-DE" sz="2600" b="1" dirty="0" smtClean="0">
                <a:solidFill>
                  <a:schemeClr val="tx1">
                    <a:lumMod val="75000"/>
                    <a:lumOff val="25000"/>
                  </a:schemeClr>
                </a:solidFill>
                <a:latin typeface="Arial" panose="020B0604020202020204" pitchFamily="34" charset="0"/>
                <a:cs typeface="Arial" panose="020B0604020202020204" pitchFamily="34" charset="0"/>
              </a:rPr>
              <a:t>Warum protestieren wir?</a:t>
            </a:r>
          </a:p>
          <a:p>
            <a:pPr algn="just"/>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bestimmt seit Generationen das Leben der Menschen entlang des Flusses, bietet Flora und Fauna wertvolle Lebensräume und ist ein wichtiger Teil unseres Lebens in einem intakten Gefüge zwischen Mensch und Natur.  </a:t>
            </a:r>
          </a:p>
          <a:p>
            <a:pPr lvl="1"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lvl="1" algn="l"/>
            <a:r>
              <a:rPr lang="de-DE" sz="2600" dirty="0" smtClean="0">
                <a:solidFill>
                  <a:schemeClr val="tx1">
                    <a:lumMod val="75000"/>
                    <a:lumOff val="25000"/>
                  </a:schemeClr>
                </a:solidFill>
                <a:latin typeface="Arial" panose="020B0604020202020204" pitchFamily="34" charset="0"/>
                <a:cs typeface="Arial" panose="020B0604020202020204" pitchFamily="34" charset="0"/>
              </a:rPr>
              <a:t>Bis zum Beginn des sog.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Vorstaus</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an der Talsperre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Mitte des Jahres 2019 in Vorbereitung der Inbetriebnahme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Westringkas</a:t>
            </a:r>
            <a:r>
              <a:rPr lang="de-DE" sz="2600" dirty="0" smtClean="0">
                <a:solidFill>
                  <a:schemeClr val="tx1">
                    <a:lumMod val="75000"/>
                    <a:lumOff val="25000"/>
                  </a:schemeClr>
                </a:solidFill>
                <a:latin typeface="Arial" panose="020B0604020202020204" pitchFamily="34" charset="0"/>
                <a:cs typeface="Arial" panose="020B0604020202020204" pitchFamily="34" charset="0"/>
              </a:rPr>
              <a:t>-kade war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ein lebendiger Fluss des Mittelgebirges.</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a:t>
            </a:fld>
            <a:endParaRPr lang="de-DE"/>
          </a:p>
        </p:txBody>
      </p:sp>
    </p:spTree>
    <p:extLst>
      <p:ext uri="{BB962C8B-B14F-4D97-AF65-F5344CB8AC3E}">
        <p14:creationId xmlns:p14="http://schemas.microsoft.com/office/powerpoint/2010/main" val="1429114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528" y="476672"/>
            <a:ext cx="8568952" cy="5472608"/>
          </a:xfrm>
        </p:spPr>
        <p:txBody>
          <a:bodyPr>
            <a:normAutofit/>
          </a:bodyPr>
          <a:lstStyle/>
          <a:p>
            <a:pPr marL="457200" indent="-457200" algn="l">
              <a:buFont typeface="Wingdings" panose="05000000000000000000" pitchFamily="2" charset="2"/>
              <a:buChar char="Ø"/>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Für das Vorhaben war eine FFH – Vorprüfung bzw. FFH – Prüfung durchzuführen und ein land-</a:t>
            </a:r>
            <a:r>
              <a:rPr lang="de-DE" sz="2600" b="1" dirty="0" err="1" smtClean="0">
                <a:solidFill>
                  <a:schemeClr val="tx1">
                    <a:lumMod val="75000"/>
                    <a:lumOff val="25000"/>
                  </a:schemeClr>
                </a:solidFill>
                <a:latin typeface="Arial" panose="020B0604020202020204" pitchFamily="34" charset="0"/>
                <a:cs typeface="Arial" panose="020B0604020202020204" pitchFamily="34" charset="0"/>
              </a:rPr>
              <a:t>schaftspflegerischer</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 Begleitplan zu erstellen.</a:t>
            </a: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Der Managementplan des FFH – Gebietes „Apfel-</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städtaue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zwischen Wechmar und Neudietendorf“, 2019, S. 114, weist bereits deutlich auf diese zu erwartenden Beeinträchtigungen hin.</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Das Thüringer Ministerium für Umwelt, Energie und Naturschutz hat trotz bestehender Aktualität ( i. d. R. 5 Jahre) die „Fortschreibung“ des Managementplanes in Angriff genommen. (LT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Drs</a:t>
            </a:r>
            <a:r>
              <a:rPr lang="de-DE" sz="2600" dirty="0" smtClean="0">
                <a:solidFill>
                  <a:schemeClr val="tx1">
                    <a:lumMod val="75000"/>
                    <a:lumOff val="25000"/>
                  </a:schemeClr>
                </a:solidFill>
                <a:latin typeface="Arial" panose="020B0604020202020204" pitchFamily="34" charset="0"/>
                <a:cs typeface="Arial" panose="020B0604020202020204" pitchFamily="34" charset="0"/>
              </a:rPr>
              <a:t>. 7/4465)</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30</a:t>
            </a:fld>
            <a:endParaRPr lang="de-DE"/>
          </a:p>
        </p:txBody>
      </p:sp>
    </p:spTree>
    <p:extLst>
      <p:ext uri="{BB962C8B-B14F-4D97-AF65-F5344CB8AC3E}">
        <p14:creationId xmlns:p14="http://schemas.microsoft.com/office/powerpoint/2010/main" val="37776228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528" y="476672"/>
            <a:ext cx="8496944" cy="5544616"/>
          </a:xfrm>
        </p:spPr>
        <p:txBody>
          <a:bodyPr>
            <a:noAutofit/>
          </a:bodyPr>
          <a:lstStyle/>
          <a:p>
            <a:pPr algn="l"/>
            <a:r>
              <a:rPr lang="de-DE" sz="2400" b="1" dirty="0" smtClean="0">
                <a:solidFill>
                  <a:schemeClr val="tx1">
                    <a:lumMod val="75000"/>
                    <a:lumOff val="25000"/>
                  </a:schemeClr>
                </a:solidFill>
                <a:latin typeface="Arial" panose="020B0604020202020204" pitchFamily="34" charset="0"/>
                <a:cs typeface="Arial" panose="020B0604020202020204" pitchFamily="34" charset="0"/>
              </a:rPr>
              <a:t>A</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uszug aus dem geltenden Managementplan, S. 114:</a:t>
            </a:r>
            <a:endParaRPr lang="de-DE" sz="2400" b="1" dirty="0" smtClean="0">
              <a:solidFill>
                <a:schemeClr val="tx1">
                  <a:lumMod val="75000"/>
                  <a:lumOff val="25000"/>
                </a:schemeClr>
              </a:solidFill>
              <a:latin typeface="Arial" panose="020B0604020202020204" pitchFamily="34" charset="0"/>
              <a:cs typeface="Arial" panose="020B0604020202020204" pitchFamily="34" charset="0"/>
            </a:endParaRP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algn="l"/>
            <a:r>
              <a:rPr lang="de-DE" sz="2400" dirty="0" smtClean="0">
                <a:solidFill>
                  <a:schemeClr val="tx1">
                    <a:lumMod val="75000"/>
                    <a:lumOff val="25000"/>
                  </a:schemeClr>
                </a:solidFill>
                <a:latin typeface="Arial" panose="020B0604020202020204" pitchFamily="34" charset="0"/>
                <a:cs typeface="Arial" panose="020B0604020202020204" pitchFamily="34" charset="0"/>
              </a:rPr>
              <a:t>Mit </a:t>
            </a:r>
            <a:r>
              <a:rPr lang="de-DE" sz="2400" dirty="0">
                <a:solidFill>
                  <a:schemeClr val="tx1">
                    <a:lumMod val="75000"/>
                    <a:lumOff val="25000"/>
                  </a:schemeClr>
                </a:solidFill>
                <a:latin typeface="Arial" panose="020B0604020202020204" pitchFamily="34" charset="0"/>
                <a:cs typeface="Arial" panose="020B0604020202020204" pitchFamily="34" charset="0"/>
              </a:rPr>
              <a:t>der Realisierung des Vorhabens der Thüringer </a:t>
            </a:r>
            <a:r>
              <a:rPr lang="de-DE" sz="2400" dirty="0" smtClean="0">
                <a:solidFill>
                  <a:schemeClr val="tx1">
                    <a:lumMod val="75000"/>
                    <a:lumOff val="25000"/>
                  </a:schemeClr>
                </a:solidFill>
                <a:latin typeface="Arial" panose="020B0604020202020204" pitchFamily="34" charset="0"/>
                <a:cs typeface="Arial" panose="020B0604020202020204" pitchFamily="34" charset="0"/>
              </a:rPr>
              <a:t>Fern-wasserversorgung </a:t>
            </a:r>
            <a:r>
              <a:rPr lang="de-DE" sz="2400" dirty="0">
                <a:solidFill>
                  <a:schemeClr val="tx1">
                    <a:lumMod val="75000"/>
                    <a:lumOff val="25000"/>
                  </a:schemeClr>
                </a:solidFill>
                <a:latin typeface="Arial" panose="020B0604020202020204" pitchFamily="34" charset="0"/>
                <a:cs typeface="Arial" panose="020B0604020202020204" pitchFamily="34" charset="0"/>
              </a:rPr>
              <a:t>(siehe Kap. 3.2.6) </a:t>
            </a:r>
            <a:r>
              <a:rPr lang="de-DE" sz="2400" dirty="0" smtClean="0">
                <a:solidFill>
                  <a:schemeClr val="tx1">
                    <a:lumMod val="75000"/>
                    <a:lumOff val="25000"/>
                  </a:schemeClr>
                </a:solidFill>
                <a:latin typeface="Arial" panose="020B0604020202020204" pitchFamily="34" charset="0"/>
                <a:cs typeface="Arial" panose="020B0604020202020204" pitchFamily="34" charset="0"/>
              </a:rPr>
              <a:t>werden </a:t>
            </a:r>
            <a:r>
              <a:rPr lang="de-DE" sz="2400" dirty="0">
                <a:solidFill>
                  <a:schemeClr val="tx1">
                    <a:lumMod val="75000"/>
                    <a:lumOff val="25000"/>
                  </a:schemeClr>
                </a:solidFill>
                <a:latin typeface="Arial" panose="020B0604020202020204" pitchFamily="34" charset="0"/>
                <a:cs typeface="Arial" panose="020B0604020202020204" pitchFamily="34" charset="0"/>
              </a:rPr>
              <a:t>dem </a:t>
            </a:r>
            <a:r>
              <a:rPr lang="de-DE" sz="2400" dirty="0" err="1" smtClean="0">
                <a:solidFill>
                  <a:schemeClr val="tx1">
                    <a:lumMod val="75000"/>
                    <a:lumOff val="25000"/>
                  </a:schemeClr>
                </a:solidFill>
                <a:latin typeface="Arial" panose="020B0604020202020204" pitchFamily="34" charset="0"/>
                <a:cs typeface="Arial" panose="020B0604020202020204" pitchFamily="34" charset="0"/>
              </a:rPr>
              <a:t>Fließge-wässerökosystem</a:t>
            </a:r>
            <a:r>
              <a:rPr lang="de-DE" sz="2400" dirty="0" smtClean="0">
                <a:solidFill>
                  <a:schemeClr val="tx1">
                    <a:lumMod val="75000"/>
                    <a:lumOff val="25000"/>
                  </a:schemeClr>
                </a:solidFill>
                <a:latin typeface="Arial" panose="020B0604020202020204" pitchFamily="34" charset="0"/>
                <a:cs typeface="Arial" panose="020B0604020202020204" pitchFamily="34" charset="0"/>
              </a:rPr>
              <a:t> </a:t>
            </a:r>
            <a:r>
              <a:rPr lang="de-DE" sz="2400" dirty="0">
                <a:solidFill>
                  <a:schemeClr val="tx1">
                    <a:lumMod val="75000"/>
                    <a:lumOff val="25000"/>
                  </a:schemeClr>
                </a:solidFill>
                <a:latin typeface="Arial" panose="020B0604020202020204" pitchFamily="34" charset="0"/>
                <a:cs typeface="Arial" panose="020B0604020202020204" pitchFamily="34" charset="0"/>
              </a:rPr>
              <a:t>der </a:t>
            </a:r>
            <a:r>
              <a:rPr lang="de-DE" sz="2400" dirty="0" err="1">
                <a:solidFill>
                  <a:schemeClr val="tx1">
                    <a:lumMod val="75000"/>
                    <a:lumOff val="25000"/>
                  </a:schemeClr>
                </a:solidFill>
                <a:latin typeface="Arial" panose="020B0604020202020204" pitchFamily="34" charset="0"/>
                <a:cs typeface="Arial" panose="020B0604020202020204" pitchFamily="34" charset="0"/>
              </a:rPr>
              <a:t>Apfelstädt</a:t>
            </a:r>
            <a:r>
              <a:rPr lang="de-DE" sz="2400" dirty="0">
                <a:solidFill>
                  <a:schemeClr val="tx1">
                    <a:lumMod val="75000"/>
                    <a:lumOff val="25000"/>
                  </a:schemeClr>
                </a:solidFill>
                <a:latin typeface="Arial" panose="020B0604020202020204" pitchFamily="34" charset="0"/>
                <a:cs typeface="Arial" panose="020B0604020202020204" pitchFamily="34" charset="0"/>
              </a:rPr>
              <a:t> oberhalb des FFH-Gebietes nicht </a:t>
            </a:r>
            <a:r>
              <a:rPr lang="de-DE" sz="2400" dirty="0" smtClean="0">
                <a:solidFill>
                  <a:schemeClr val="tx1">
                    <a:lumMod val="75000"/>
                    <a:lumOff val="25000"/>
                  </a:schemeClr>
                </a:solidFill>
                <a:latin typeface="Arial" panose="020B0604020202020204" pitchFamily="34" charset="0"/>
                <a:cs typeface="Arial" panose="020B0604020202020204" pitchFamily="34" charset="0"/>
              </a:rPr>
              <a:t>unbeträchtliche </a:t>
            </a:r>
            <a:r>
              <a:rPr lang="de-DE" sz="2400" dirty="0">
                <a:solidFill>
                  <a:schemeClr val="tx1">
                    <a:lumMod val="75000"/>
                    <a:lumOff val="25000"/>
                  </a:schemeClr>
                </a:solidFill>
                <a:latin typeface="Arial" panose="020B0604020202020204" pitchFamily="34" charset="0"/>
                <a:cs typeface="Arial" panose="020B0604020202020204" pitchFamily="34" charset="0"/>
              </a:rPr>
              <a:t>Wassermengen entzogen. Erhebliche Beeinträchtigungen von FFH-relevanten Arten (</a:t>
            </a:r>
            <a:r>
              <a:rPr lang="de-DE" sz="2400" dirty="0" smtClean="0">
                <a:solidFill>
                  <a:schemeClr val="tx1">
                    <a:lumMod val="75000"/>
                    <a:lumOff val="25000"/>
                  </a:schemeClr>
                </a:solidFill>
                <a:latin typeface="Arial" panose="020B0604020202020204" pitchFamily="34" charset="0"/>
                <a:cs typeface="Arial" panose="020B0604020202020204" pitchFamily="34" charset="0"/>
              </a:rPr>
              <a:t>Westgroppe </a:t>
            </a:r>
            <a:r>
              <a:rPr lang="de-DE" sz="2400" dirty="0">
                <a:solidFill>
                  <a:schemeClr val="tx1">
                    <a:lumMod val="75000"/>
                    <a:lumOff val="25000"/>
                  </a:schemeClr>
                </a:solidFill>
                <a:latin typeface="Arial" panose="020B0604020202020204" pitchFamily="34" charset="0"/>
                <a:cs typeface="Arial" panose="020B0604020202020204" pitchFamily="34" charset="0"/>
              </a:rPr>
              <a:t>als Anhang-II-Art) und Lebensräumen (LRT 91E0* Auewälder mit Erle, Esche und </a:t>
            </a:r>
            <a:r>
              <a:rPr lang="de-DE" sz="2400" dirty="0" smtClean="0">
                <a:solidFill>
                  <a:schemeClr val="tx1">
                    <a:lumMod val="75000"/>
                    <a:lumOff val="25000"/>
                  </a:schemeClr>
                </a:solidFill>
                <a:latin typeface="Arial" panose="020B0604020202020204" pitchFamily="34" charset="0"/>
                <a:cs typeface="Arial" panose="020B0604020202020204" pitchFamily="34" charset="0"/>
              </a:rPr>
              <a:t>Weide und </a:t>
            </a:r>
            <a:r>
              <a:rPr lang="de-DE" sz="2400" dirty="0">
                <a:solidFill>
                  <a:schemeClr val="tx1">
                    <a:lumMod val="75000"/>
                    <a:lumOff val="25000"/>
                  </a:schemeClr>
                </a:solidFill>
                <a:latin typeface="Arial" panose="020B0604020202020204" pitchFamily="34" charset="0"/>
                <a:cs typeface="Arial" panose="020B0604020202020204" pitchFamily="34" charset="0"/>
              </a:rPr>
              <a:t>LRT 3260 Fließgewässer mit flutender Wasserpflanzenvegetation) sind, insbesondere </a:t>
            </a:r>
            <a:r>
              <a:rPr lang="de-DE" sz="2400" dirty="0" smtClean="0">
                <a:solidFill>
                  <a:schemeClr val="tx1">
                    <a:lumMod val="75000"/>
                    <a:lumOff val="25000"/>
                  </a:schemeClr>
                </a:solidFill>
                <a:latin typeface="Arial" panose="020B0604020202020204" pitchFamily="34" charset="0"/>
                <a:cs typeface="Arial" panose="020B0604020202020204" pitchFamily="34" charset="0"/>
              </a:rPr>
              <a:t>vor dem </a:t>
            </a:r>
            <a:r>
              <a:rPr lang="de-DE" sz="2400" dirty="0">
                <a:solidFill>
                  <a:schemeClr val="tx1">
                    <a:lumMod val="75000"/>
                    <a:lumOff val="25000"/>
                  </a:schemeClr>
                </a:solidFill>
                <a:latin typeface="Arial" panose="020B0604020202020204" pitchFamily="34" charset="0"/>
                <a:cs typeface="Arial" panose="020B0604020202020204" pitchFamily="34" charset="0"/>
              </a:rPr>
              <a:t>Hintergrund des bereits jetzt stark durch sommerliche Niedrigwasserabflüsse (bis hin </a:t>
            </a:r>
            <a:r>
              <a:rPr lang="de-DE" sz="2400" dirty="0" smtClean="0">
                <a:solidFill>
                  <a:schemeClr val="tx1">
                    <a:lumMod val="75000"/>
                    <a:lumOff val="25000"/>
                  </a:schemeClr>
                </a:solidFill>
                <a:latin typeface="Arial" panose="020B0604020202020204" pitchFamily="34" charset="0"/>
                <a:cs typeface="Arial" panose="020B0604020202020204" pitchFamily="34" charset="0"/>
              </a:rPr>
              <a:t>zum Trockenfallen) und zahl-reiche </a:t>
            </a:r>
            <a:r>
              <a:rPr lang="de-DE" sz="2400" dirty="0">
                <a:solidFill>
                  <a:schemeClr val="tx1">
                    <a:lumMod val="75000"/>
                    <a:lumOff val="25000"/>
                  </a:schemeClr>
                </a:solidFill>
                <a:latin typeface="Arial" panose="020B0604020202020204" pitchFamily="34" charset="0"/>
                <a:cs typeface="Arial" panose="020B0604020202020204" pitchFamily="34" charset="0"/>
              </a:rPr>
              <a:t>anthropogene Einflüsse </a:t>
            </a:r>
            <a:r>
              <a:rPr lang="de-DE" sz="2400" dirty="0" smtClean="0">
                <a:solidFill>
                  <a:schemeClr val="tx1">
                    <a:lumMod val="75000"/>
                    <a:lumOff val="25000"/>
                  </a:schemeClr>
                </a:solidFill>
                <a:latin typeface="Arial" panose="020B0604020202020204" pitchFamily="34" charset="0"/>
                <a:cs typeface="Arial" panose="020B0604020202020204" pitchFamily="34" charset="0"/>
              </a:rPr>
              <a:t>geprägten </a:t>
            </a:r>
            <a:r>
              <a:rPr lang="de-DE" sz="2400" dirty="0">
                <a:solidFill>
                  <a:schemeClr val="tx1">
                    <a:lumMod val="75000"/>
                    <a:lumOff val="25000"/>
                  </a:schemeClr>
                </a:solidFill>
                <a:latin typeface="Arial" panose="020B0604020202020204" pitchFamily="34" charset="0"/>
                <a:cs typeface="Arial" panose="020B0604020202020204" pitchFamily="34" charset="0"/>
              </a:rPr>
              <a:t>Wasserhaushaltes der </a:t>
            </a:r>
            <a:r>
              <a:rPr lang="de-DE" sz="24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400" dirty="0">
                <a:solidFill>
                  <a:schemeClr val="tx1">
                    <a:lumMod val="75000"/>
                    <a:lumOff val="25000"/>
                  </a:schemeClr>
                </a:solidFill>
                <a:latin typeface="Arial" panose="020B0604020202020204" pitchFamily="34" charset="0"/>
                <a:cs typeface="Arial" panose="020B0604020202020204" pitchFamily="34" charset="0"/>
              </a:rPr>
              <a:t>, nicht auszuschließen (vgl. Kap. 5.2.2.2 und 5.2.3.2</a:t>
            </a:r>
            <a:r>
              <a:rPr lang="de-DE" sz="2400" dirty="0" smtClean="0">
                <a:solidFill>
                  <a:schemeClr val="tx1">
                    <a:lumMod val="75000"/>
                    <a:lumOff val="25000"/>
                  </a:schemeClr>
                </a:solidFill>
                <a:latin typeface="Arial" panose="020B0604020202020204" pitchFamily="34" charset="0"/>
                <a:cs typeface="Arial" panose="020B0604020202020204" pitchFamily="34" charset="0"/>
              </a:rPr>
              <a:t>).</a:t>
            </a:r>
            <a:endParaRPr lang="de-DE" sz="2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31</a:t>
            </a:fld>
            <a:endParaRPr lang="de-DE"/>
          </a:p>
        </p:txBody>
      </p:sp>
    </p:spTree>
    <p:extLst>
      <p:ext uri="{BB962C8B-B14F-4D97-AF65-F5344CB8AC3E}">
        <p14:creationId xmlns:p14="http://schemas.microsoft.com/office/powerpoint/2010/main" val="2645396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620688"/>
            <a:ext cx="8352928" cy="5472608"/>
          </a:xfrm>
        </p:spPr>
        <p:txBody>
          <a:bodyPr>
            <a:normAutofit lnSpcReduction="10000"/>
          </a:bodyPr>
          <a:lstStyle/>
          <a:p>
            <a:pPr marL="457200" indent="-457200" algn="l">
              <a:buFont typeface="Wingdings" panose="05000000000000000000" pitchFamily="2" charset="2"/>
              <a:buChar char="Ø"/>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Mindestwasservorgaben § 33 WHG nicht </a:t>
            </a:r>
            <a:r>
              <a:rPr lang="de-DE" sz="2600" b="1" dirty="0" err="1" smtClean="0">
                <a:solidFill>
                  <a:schemeClr val="tx1">
                    <a:lumMod val="75000"/>
                    <a:lumOff val="25000"/>
                  </a:schemeClr>
                </a:solidFill>
                <a:latin typeface="Arial" panose="020B0604020202020204" pitchFamily="34" charset="0"/>
                <a:cs typeface="Arial" panose="020B0604020202020204" pitchFamily="34" charset="0"/>
              </a:rPr>
              <a:t>einge</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-halten</a:t>
            </a:r>
          </a:p>
          <a:p>
            <a:pPr marL="457200" indent="-457200" algn="l">
              <a:buFont typeface="Wingdings" panose="05000000000000000000" pitchFamily="2" charset="2"/>
              <a:buChar char="Ø"/>
            </a:pPr>
            <a:endParaRPr lang="de-DE" sz="1200" b="1"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Nach § 33 WHG ist das Aufstauen eines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oberir-dischen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Gewässers oder das Entnehmen von Ober-</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flächenwasser</a:t>
            </a:r>
            <a:r>
              <a:rPr lang="de-DE" sz="2600" dirty="0" smtClean="0">
                <a:solidFill>
                  <a:schemeClr val="tx1">
                    <a:lumMod val="75000"/>
                    <a:lumOff val="25000"/>
                  </a:schemeClr>
                </a:solidFill>
                <a:latin typeface="Arial" panose="020B0604020202020204" pitchFamily="34" charset="0"/>
                <a:cs typeface="Arial" panose="020B0604020202020204" pitchFamily="34" charset="0"/>
              </a:rPr>
              <a:t> nur zulässig, wenn das für den Erhalt der vorhandenen Biozönose vorhandene Mindest-wasser erhalten bleibt.</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Versinkung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von angenommen 500 l/s im Bereich 	des Truppenübungsplatzes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Ohrdruff</a:t>
            </a:r>
            <a:r>
              <a:rPr lang="de-DE" sz="2600" dirty="0" smtClean="0">
                <a:solidFill>
                  <a:schemeClr val="tx1">
                    <a:lumMod val="75000"/>
                    <a:lumOff val="25000"/>
                  </a:schemeClr>
                </a:solidFill>
                <a:latin typeface="Arial" panose="020B0604020202020204" pitchFamily="34" charset="0"/>
                <a:cs typeface="Arial" panose="020B0604020202020204" pitchFamily="34" charset="0"/>
              </a:rPr>
              <a:t> wurde nicht 	berücksichtigt.</a:t>
            </a:r>
          </a:p>
          <a:p>
            <a:pPr marL="450850" indent="-450850"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Übliche Berechnung für sog. Ausleitungsstrecken 	nicht anwendbar, da keine Wiedereinleitung.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50850" indent="-450850"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cxnSp>
        <p:nvCxnSpPr>
          <p:cNvPr id="5" name="Gerade Verbindung mit Pfeil 4"/>
          <p:cNvCxnSpPr/>
          <p:nvPr/>
        </p:nvCxnSpPr>
        <p:spPr>
          <a:xfrm>
            <a:off x="951609" y="3861048"/>
            <a:ext cx="36004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609" y="5101556"/>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liennummernplatzhalter 1"/>
          <p:cNvSpPr>
            <a:spLocks noGrp="1"/>
          </p:cNvSpPr>
          <p:nvPr>
            <p:ph type="sldNum" sz="quarter" idx="12"/>
          </p:nvPr>
        </p:nvSpPr>
        <p:spPr/>
        <p:txBody>
          <a:bodyPr/>
          <a:lstStyle/>
          <a:p>
            <a:fld id="{91D33A17-5E17-41CF-AB7F-9530BD06157D}" type="slidenum">
              <a:rPr lang="de-DE" smtClean="0"/>
              <a:t>32</a:t>
            </a:fld>
            <a:endParaRPr lang="de-DE"/>
          </a:p>
        </p:txBody>
      </p:sp>
    </p:spTree>
    <p:extLst>
      <p:ext uri="{BB962C8B-B14F-4D97-AF65-F5344CB8AC3E}">
        <p14:creationId xmlns:p14="http://schemas.microsoft.com/office/powerpoint/2010/main" val="1250072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04664"/>
            <a:ext cx="8352928" cy="5760640"/>
          </a:xfrm>
        </p:spPr>
        <p:txBody>
          <a:bodyPr>
            <a:normAutofit/>
          </a:bodyPr>
          <a:lstStyle/>
          <a:p>
            <a:pPr marL="444500" indent="-444500" algn="l"/>
            <a:r>
              <a:rPr lang="de-DE" sz="28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Es fand zu keiner Zeit eine Evaluierung statt, ob die festgesetzte Mindestwassermenge für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vorhande</a:t>
            </a:r>
            <a:r>
              <a:rPr lang="de-DE" sz="2600" dirty="0" smtClean="0">
                <a:solidFill>
                  <a:schemeClr val="tx1">
                    <a:lumMod val="75000"/>
                    <a:lumOff val="25000"/>
                  </a:schemeClr>
                </a:solidFill>
                <a:latin typeface="Arial" panose="020B0604020202020204" pitchFamily="34" charset="0"/>
                <a:cs typeface="Arial" panose="020B0604020202020204" pitchFamily="34" charset="0"/>
              </a:rPr>
              <a:t>-ne Fischfauna ausreichend ist.</a:t>
            </a:r>
          </a:p>
          <a:p>
            <a:pPr marL="446088" indent="-446088" algn="l"/>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Mit der Vorbereitung</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und Inbetriebnahme</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der Westringkaskade </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ist ein signifikanter</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Rückgang der </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Mindestwassermenge</a:t>
            </a:r>
          </a:p>
          <a:p>
            <a:pPr marL="446088" indent="-446088"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zu verzeichnen.	</a:t>
            </a:r>
          </a:p>
          <a:p>
            <a:pPr marL="446088" indent="-446088" algn="l"/>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026" name="Picture 2" descr="C:\Users\Markert\AppData\Local\Temp\Graphik_Wildbett_bei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276871"/>
            <a:ext cx="4824536" cy="3508753"/>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91D33A17-5E17-41CF-AB7F-9530BD06157D}" type="slidenum">
              <a:rPr lang="de-DE" smtClean="0"/>
              <a:t>33</a:t>
            </a:fld>
            <a:endParaRPr lang="de-DE"/>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16580"/>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3149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528" y="476672"/>
            <a:ext cx="8568952" cy="5616624"/>
          </a:xfrm>
        </p:spPr>
        <p:txBody>
          <a:bodyPr>
            <a:normAutofit lnSpcReduction="10000"/>
          </a:bodyPr>
          <a:lstStyle/>
          <a:p>
            <a:pPr marL="514350" indent="-514350" algn="just">
              <a:buFont typeface="+mj-lt"/>
              <a:buAutoNum type="arabicPeriod" startAt="3"/>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Untaugliche Schadensbegrenzung</a:t>
            </a:r>
          </a:p>
          <a:p>
            <a:pPr algn="just"/>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de-DE" sz="2800" dirty="0" err="1" smtClean="0">
                <a:solidFill>
                  <a:schemeClr val="tx1">
                    <a:lumMod val="75000"/>
                    <a:lumOff val="25000"/>
                  </a:schemeClr>
                </a:solidFill>
                <a:latin typeface="Arial" panose="020B0604020202020204" pitchFamily="34" charset="0"/>
                <a:cs typeface="Arial" panose="020B0604020202020204" pitchFamily="34" charset="0"/>
              </a:rPr>
              <a:t>Niedrigwasseraufhöhung</a:t>
            </a:r>
            <a:r>
              <a:rPr lang="de-DE" sz="2800" dirty="0" smtClean="0">
                <a:solidFill>
                  <a:schemeClr val="tx1">
                    <a:lumMod val="75000"/>
                    <a:lumOff val="25000"/>
                  </a:schemeClr>
                </a:solidFill>
                <a:latin typeface="Arial" panose="020B0604020202020204" pitchFamily="34" charset="0"/>
                <a:cs typeface="Arial" panose="020B0604020202020204" pitchFamily="34" charset="0"/>
              </a:rPr>
              <a:t> über Speicher Wechmar</a:t>
            </a:r>
          </a:p>
          <a:p>
            <a:pPr marL="446088" indent="-446088"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just"/>
            <a:r>
              <a:rPr lang="de-DE" sz="2600" dirty="0" smtClean="0">
                <a:solidFill>
                  <a:schemeClr val="tx1">
                    <a:lumMod val="75000"/>
                    <a:lumOff val="25000"/>
                  </a:schemeClr>
                </a:solidFill>
                <a:latin typeface="Arial" panose="020B0604020202020204" pitchFamily="34" charset="0"/>
                <a:cs typeface="Arial" panose="020B0604020202020204" pitchFamily="34" charset="0"/>
              </a:rPr>
              <a:t>		Speicher Wechmar wird</a:t>
            </a: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selbst aus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gespeist,</a:t>
            </a:r>
          </a:p>
          <a:p>
            <a:pPr marL="446088" indent="-446088"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darüber liegender Teil der</a:t>
            </a: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fällt trocken,</a:t>
            </a:r>
          </a:p>
          <a:p>
            <a:pPr marL="446088" indent="-446088" algn="just"/>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Fauna des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fischereilich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genutzten Speichers ist</a:t>
            </a: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inkompatibel mit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natürli</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marL="446088" indent="-446088" algn="just"/>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cher</a:t>
            </a:r>
            <a:r>
              <a:rPr lang="de-DE" sz="2600" dirty="0" smtClean="0">
                <a:solidFill>
                  <a:schemeClr val="tx1">
                    <a:lumMod val="75000"/>
                    <a:lumOff val="25000"/>
                  </a:schemeClr>
                </a:solidFill>
                <a:latin typeface="Arial" panose="020B0604020202020204" pitchFamily="34" charset="0"/>
                <a:cs typeface="Arial" panose="020B0604020202020204" pitchFamily="34" charset="0"/>
              </a:rPr>
              <a:t> Fauna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p>
          <a:p>
            <a:pPr marL="446088" indent="-446088" algn="just"/>
            <a:endParaRPr lang="de-DE"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34</a:t>
            </a:fld>
            <a:endParaRPr lang="de-DE"/>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11" y="1958042"/>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11" y="3429000"/>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784174"/>
            <a:ext cx="3700613" cy="4382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608" y="4509120"/>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38995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24936" cy="5472608"/>
          </a:xfrm>
        </p:spPr>
        <p:txBody>
          <a:bodyPr>
            <a:normAutofit lnSpcReduction="10000"/>
          </a:bodyPr>
          <a:lstStyle/>
          <a:p>
            <a:pPr marL="903288" indent="-903288" algn="l"/>
            <a:r>
              <a:rPr lang="de-DE" sz="28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Volumen des Speichers Wechmar reicht für 	langfristige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Niedrigwasseraufhöhung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der Apfel-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nicht,</a:t>
            </a:r>
          </a:p>
          <a:p>
            <a:pPr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Standsicherheit des Speichers Wechmar ist nicht 	geklärt</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Kompensation über höhere Wassermengen in den Wintermonaten in den TS Schmalwasser und Tam-</a:t>
            </a:r>
          </a:p>
          <a:p>
            <a:pPr marL="446088" indent="-44608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r>
              <a:rPr lang="de-DE" sz="2600" dirty="0" smtClean="0">
                <a:solidFill>
                  <a:schemeClr val="tx1">
                    <a:lumMod val="75000"/>
                    <a:lumOff val="25000"/>
                  </a:schemeClr>
                </a:solidFill>
                <a:latin typeface="Arial" panose="020B0604020202020204" pitchFamily="34" charset="0"/>
                <a:cs typeface="Arial" panose="020B0604020202020204" pitchFamily="34" charset="0"/>
              </a:rPr>
              <a:t>		Volumen beider Talsperren reicht nicht für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ausrei</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chende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Mindestwasserabgabe und Beschickung 	der Westringkaskade und</a:t>
            </a:r>
          </a:p>
          <a:p>
            <a:pPr algn="just"/>
            <a:r>
              <a:rPr lang="de-DE" sz="2600" dirty="0" smtClean="0">
                <a:solidFill>
                  <a:schemeClr val="tx1">
                    <a:lumMod val="75000"/>
                    <a:lumOff val="25000"/>
                  </a:schemeClr>
                </a:solidFill>
                <a:latin typeface="Arial" panose="020B0604020202020204" pitchFamily="34" charset="0"/>
                <a:cs typeface="Arial" panose="020B0604020202020204" pitchFamily="34" charset="0"/>
              </a:rPr>
              <a:t>	beide </a:t>
            </a:r>
            <a:r>
              <a:rPr lang="de-DE" sz="2600" dirty="0">
                <a:solidFill>
                  <a:schemeClr val="tx1">
                    <a:lumMod val="75000"/>
                    <a:lumOff val="25000"/>
                  </a:schemeClr>
                </a:solidFill>
                <a:latin typeface="Arial" panose="020B0604020202020204" pitchFamily="34" charset="0"/>
                <a:cs typeface="Arial" panose="020B0604020202020204" pitchFamily="34" charset="0"/>
              </a:rPr>
              <a:t>TS werden in den Wintermonaten nicht 	vollständig </a:t>
            </a:r>
            <a:r>
              <a:rPr lang="de-DE" sz="2600" dirty="0" smtClean="0">
                <a:solidFill>
                  <a:schemeClr val="tx1">
                    <a:lumMod val="75000"/>
                    <a:lumOff val="25000"/>
                  </a:schemeClr>
                </a:solidFill>
                <a:latin typeface="Arial" panose="020B0604020202020204" pitchFamily="34" charset="0"/>
                <a:cs typeface="Arial" panose="020B0604020202020204" pitchFamily="34" charset="0"/>
              </a:rPr>
              <a:t>befüllt.</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35</a:t>
            </a:fld>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32" y="613321"/>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43" y="1763381"/>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17" y="4221088"/>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832" y="5373216"/>
            <a:ext cx="439737"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959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251520" y="292358"/>
            <a:ext cx="8568952" cy="5346442"/>
          </a:xfrm>
        </p:spPr>
        <p:txBody>
          <a:bodyPr>
            <a:normAutofit/>
          </a:bodyPr>
          <a:lstStyle/>
          <a:p>
            <a:pPr algn="l"/>
            <a:r>
              <a:rPr lang="de-DE" sz="2800" dirty="0" smtClean="0">
                <a:solidFill>
                  <a:schemeClr val="tx1">
                    <a:lumMod val="75000"/>
                    <a:lumOff val="25000"/>
                  </a:schemeClr>
                </a:solidFill>
                <a:latin typeface="Arial" panose="020B0604020202020204" pitchFamily="34" charset="0"/>
                <a:cs typeface="Arial" panose="020B0604020202020204" pitchFamily="34" charset="0"/>
              </a:rPr>
              <a:t>Talsperren </a:t>
            </a:r>
          </a:p>
          <a:p>
            <a:pPr algn="l"/>
            <a:r>
              <a:rPr lang="de-DE" sz="28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800" dirty="0" smtClean="0">
                <a:solidFill>
                  <a:schemeClr val="tx1">
                    <a:lumMod val="75000"/>
                    <a:lumOff val="25000"/>
                  </a:schemeClr>
                </a:solidFill>
                <a:latin typeface="Arial" panose="020B0604020202020204" pitchFamily="34" charset="0"/>
                <a:cs typeface="Arial" panose="020B0604020202020204" pitchFamily="34" charset="0"/>
              </a:rPr>
              <a:t> – </a:t>
            </a:r>
            <a:r>
              <a:rPr lang="de-DE" sz="2800" dirty="0" err="1" smtClean="0">
                <a:solidFill>
                  <a:schemeClr val="tx1">
                    <a:lumMod val="75000"/>
                    <a:lumOff val="25000"/>
                  </a:schemeClr>
                </a:solidFill>
                <a:latin typeface="Arial" panose="020B0604020202020204" pitchFamily="34" charset="0"/>
                <a:cs typeface="Arial" panose="020B0604020202020204" pitchFamily="34" charset="0"/>
              </a:rPr>
              <a:t>Dietharz</a:t>
            </a:r>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2800" dirty="0" smtClean="0">
                <a:solidFill>
                  <a:schemeClr val="tx1">
                    <a:lumMod val="75000"/>
                    <a:lumOff val="25000"/>
                  </a:schemeClr>
                </a:solidFill>
                <a:latin typeface="Arial" panose="020B0604020202020204" pitchFamily="34" charset="0"/>
                <a:cs typeface="Arial" panose="020B0604020202020204" pitchFamily="34" charset="0"/>
              </a:rPr>
              <a:t> und Schmalwasser	</a:t>
            </a:r>
          </a:p>
          <a:p>
            <a:pPr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pPr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pPr algn="l"/>
            <a:endParaRPr lang="de-DE" sz="2800" dirty="0">
              <a:solidFill>
                <a:schemeClr val="tx1">
                  <a:lumMod val="75000"/>
                  <a:lumOff val="25000"/>
                </a:schemeClr>
              </a:solidFill>
              <a:latin typeface="Arial" panose="020B0604020202020204" pitchFamily="34" charset="0"/>
              <a:cs typeface="Arial" panose="020B0604020202020204" pitchFamily="34" charset="0"/>
            </a:endParaRPr>
          </a:p>
          <a:p>
            <a:pPr algn="l"/>
            <a:r>
              <a:rPr lang="de-DE" sz="2800" dirty="0" smtClean="0">
                <a:solidFill>
                  <a:schemeClr val="tx1">
                    <a:lumMod val="75000"/>
                    <a:lumOff val="25000"/>
                  </a:schemeClr>
                </a:solidFill>
                <a:latin typeface="Arial" panose="020B0604020202020204" pitchFamily="34" charset="0"/>
                <a:cs typeface="Arial" panose="020B0604020202020204" pitchFamily="34" charset="0"/>
              </a:rPr>
              <a:t>						</a:t>
            </a:r>
          </a:p>
          <a:p>
            <a:pPr algn="l"/>
            <a:r>
              <a:rPr lang="de-DE" sz="2800" dirty="0">
                <a:solidFill>
                  <a:schemeClr val="tx1">
                    <a:lumMod val="75000"/>
                    <a:lumOff val="25000"/>
                  </a:schemeClr>
                </a:solidFill>
                <a:latin typeface="Arial" panose="020B0604020202020204" pitchFamily="34" charset="0"/>
                <a:cs typeface="Arial" panose="020B0604020202020204" pitchFamily="34" charset="0"/>
              </a:rPr>
              <a:t>	</a:t>
            </a:r>
            <a:r>
              <a:rPr lang="de-DE" sz="2800" dirty="0" smtClean="0">
                <a:solidFill>
                  <a:schemeClr val="tx1">
                    <a:lumMod val="75000"/>
                    <a:lumOff val="25000"/>
                  </a:schemeClr>
                </a:solidFill>
                <a:latin typeface="Arial" panose="020B0604020202020204" pitchFamily="34" charset="0"/>
                <a:cs typeface="Arial" panose="020B0604020202020204" pitchFamily="34" charset="0"/>
              </a:rPr>
              <a:t>					im Januar 2022</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36</a:t>
            </a:fld>
            <a:endParaRPr lang="de-DE"/>
          </a:p>
        </p:txBody>
      </p:sp>
      <p:pic>
        <p:nvPicPr>
          <p:cNvPr id="7172" name="Picture 4" descr="C:\Users\Markert\AppData\Local\Temp\PHOTO-2022-01-01-16-14-2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099" y="292358"/>
            <a:ext cx="5328592" cy="3996444"/>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Markert\AppData\Local\Temp\PHOTO-2022-01-01-16-14-2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25020"/>
            <a:ext cx="5328592" cy="399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5543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96944" cy="5616624"/>
          </a:xfrm>
        </p:spPr>
        <p:txBody>
          <a:bodyPr>
            <a:normAutofit/>
          </a:bodyPr>
          <a:lstStyle/>
          <a:p>
            <a:pPr marL="514350" indent="-514350" algn="just">
              <a:buFont typeface="+mj-lt"/>
              <a:buAutoNum type="arabicPeriod" startAt="4"/>
            </a:pPr>
            <a:r>
              <a:rPr lang="de-DE" sz="2600" b="1" dirty="0" smtClean="0">
                <a:solidFill>
                  <a:schemeClr val="tx1">
                    <a:lumMod val="75000"/>
                    <a:lumOff val="25000"/>
                  </a:schemeClr>
                </a:solidFill>
                <a:latin typeface="Arial" panose="020B0604020202020204" pitchFamily="34" charset="0"/>
                <a:cs typeface="Arial" panose="020B0604020202020204" pitchFamily="34" charset="0"/>
              </a:rPr>
              <a:t>Experimentelles Wording des TMUEN</a:t>
            </a:r>
          </a:p>
          <a:p>
            <a:pPr algn="just"/>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Ursache des Niedrigwassers in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sind </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nicht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die geringen Sommerniederschläge 2018 bis 2020</a:t>
            </a:r>
          </a:p>
          <a:p>
            <a:pPr marL="457200" indent="-457200" algn="l">
              <a:buFont typeface="Wingdings" panose="05000000000000000000" pitchFamily="2" charset="2"/>
              <a:buChar char="Ø"/>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sommerliche Abflusssituation wird durch die TS Schmalwasser und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nicht durch-weg </a:t>
            </a:r>
            <a:r>
              <a:rPr lang="de-DE" sz="2600" dirty="0" smtClean="0">
                <a:solidFill>
                  <a:schemeClr val="tx1">
                    <a:lumMod val="75000"/>
                    <a:lumOff val="25000"/>
                  </a:schemeClr>
                </a:solidFill>
                <a:latin typeface="Arial" panose="020B0604020202020204" pitchFamily="34" charset="0"/>
                <a:cs typeface="Arial" panose="020B0604020202020204" pitchFamily="34" charset="0"/>
              </a:rPr>
              <a:t>positiv beeinflusst, weil die TS </a:t>
            </a:r>
            <a:r>
              <a:rPr lang="de-DE" sz="2600" dirty="0">
                <a:solidFill>
                  <a:schemeClr val="tx1">
                    <a:lumMod val="75000"/>
                    <a:lumOff val="25000"/>
                  </a:schemeClr>
                </a:solidFill>
                <a:latin typeface="Arial" panose="020B0604020202020204" pitchFamily="34" charset="0"/>
                <a:cs typeface="Arial" panose="020B0604020202020204" pitchFamily="34" charset="0"/>
              </a:rPr>
              <a:t>Schmalwasser </a:t>
            </a:r>
            <a:r>
              <a:rPr lang="de-DE" sz="2600" dirty="0" smtClean="0">
                <a:solidFill>
                  <a:schemeClr val="tx1">
                    <a:lumMod val="75000"/>
                    <a:lumOff val="25000"/>
                  </a:schemeClr>
                </a:solidFill>
                <a:latin typeface="Arial" panose="020B0604020202020204" pitchFamily="34" charset="0"/>
                <a:cs typeface="Arial" panose="020B0604020202020204" pitchFamily="34" charset="0"/>
              </a:rPr>
              <a:t>über </a:t>
            </a:r>
            <a:r>
              <a:rPr lang="de-DE" sz="2600" dirty="0">
                <a:solidFill>
                  <a:schemeClr val="tx1">
                    <a:lumMod val="75000"/>
                    <a:lumOff val="25000"/>
                  </a:schemeClr>
                </a:solidFill>
                <a:latin typeface="Arial" panose="020B0604020202020204" pitchFamily="34" charset="0"/>
                <a:cs typeface="Arial" panose="020B0604020202020204" pitchFamily="34" charset="0"/>
              </a:rPr>
              <a:t>den </a:t>
            </a:r>
            <a:r>
              <a:rPr lang="de-DE" sz="2600" dirty="0" smtClean="0">
                <a:solidFill>
                  <a:schemeClr val="tx1">
                    <a:lumMod val="75000"/>
                    <a:lumOff val="25000"/>
                  </a:schemeClr>
                </a:solidFill>
                <a:latin typeface="Arial" panose="020B0604020202020204" pitchFamily="34" charset="0"/>
                <a:cs typeface="Arial" panose="020B0604020202020204" pitchFamily="34" charset="0"/>
              </a:rPr>
              <a:t>Mittelwasserstollen </a:t>
            </a:r>
            <a:r>
              <a:rPr lang="de-DE" sz="2600" dirty="0">
                <a:solidFill>
                  <a:schemeClr val="tx1">
                    <a:lumMod val="75000"/>
                    <a:lumOff val="25000"/>
                  </a:schemeClr>
                </a:solidFill>
                <a:latin typeface="Arial" panose="020B0604020202020204" pitchFamily="34" charset="0"/>
                <a:cs typeface="Arial" panose="020B0604020202020204" pitchFamily="34" charset="0"/>
              </a:rPr>
              <a:t>zunächst die </a:t>
            </a:r>
            <a:r>
              <a:rPr lang="de-DE" sz="2600" dirty="0" smtClean="0">
                <a:solidFill>
                  <a:schemeClr val="tx1">
                    <a:lumMod val="75000"/>
                    <a:lumOff val="25000"/>
                  </a:schemeClr>
                </a:solidFill>
                <a:latin typeface="Arial" panose="020B0604020202020204" pitchFamily="34" charset="0"/>
                <a:cs typeface="Arial" panose="020B0604020202020204" pitchFamily="34" charset="0"/>
              </a:rPr>
              <a:t>TS Tam-bach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speist und dort der </a:t>
            </a:r>
            <a:r>
              <a:rPr lang="de-DE" sz="2600" dirty="0">
                <a:solidFill>
                  <a:schemeClr val="tx1">
                    <a:lumMod val="75000"/>
                    <a:lumOff val="25000"/>
                  </a:schemeClr>
                </a:solidFill>
                <a:latin typeface="Arial" panose="020B0604020202020204" pitchFamily="34" charset="0"/>
                <a:cs typeface="Arial" panose="020B0604020202020204" pitchFamily="34" charset="0"/>
              </a:rPr>
              <a:t>weit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überwiegen-de </a:t>
            </a:r>
            <a:r>
              <a:rPr lang="de-DE" sz="2600" dirty="0">
                <a:solidFill>
                  <a:schemeClr val="tx1">
                    <a:lumMod val="75000"/>
                    <a:lumOff val="25000"/>
                  </a:schemeClr>
                </a:solidFill>
                <a:latin typeface="Arial" panose="020B0604020202020204" pitchFamily="34" charset="0"/>
                <a:cs typeface="Arial" panose="020B0604020202020204" pitchFamily="34" charset="0"/>
              </a:rPr>
              <a:t>Anteil des sog. Speicherzuflusses in die </a:t>
            </a:r>
            <a:r>
              <a:rPr lang="de-DE" sz="2600" dirty="0" smtClean="0">
                <a:solidFill>
                  <a:schemeClr val="tx1">
                    <a:lumMod val="75000"/>
                    <a:lumOff val="25000"/>
                  </a:schemeClr>
                </a:solidFill>
                <a:latin typeface="Arial" panose="020B0604020202020204" pitchFamily="34" charset="0"/>
                <a:cs typeface="Arial" panose="020B0604020202020204" pitchFamily="34" charset="0"/>
              </a:rPr>
              <a:t>Westring-kaskade </a:t>
            </a:r>
            <a:r>
              <a:rPr lang="de-DE" sz="2600" dirty="0">
                <a:solidFill>
                  <a:schemeClr val="tx1">
                    <a:lumMod val="75000"/>
                    <a:lumOff val="25000"/>
                  </a:schemeClr>
                </a:solidFill>
                <a:latin typeface="Arial" panose="020B0604020202020204" pitchFamily="34" charset="0"/>
                <a:cs typeface="Arial" panose="020B0604020202020204" pitchFamily="34" charset="0"/>
              </a:rPr>
              <a:t>und </a:t>
            </a:r>
            <a:r>
              <a:rPr lang="de-DE" sz="2600" dirty="0" smtClean="0">
                <a:solidFill>
                  <a:schemeClr val="tx1">
                    <a:lumMod val="75000"/>
                    <a:lumOff val="25000"/>
                  </a:schemeClr>
                </a:solidFill>
                <a:latin typeface="Arial" panose="020B0604020202020204" pitchFamily="34" charset="0"/>
                <a:cs typeface="Arial" panose="020B0604020202020204" pitchFamily="34" charset="0"/>
              </a:rPr>
              <a:t>nicht </a:t>
            </a:r>
            <a:r>
              <a:rPr lang="de-DE" sz="2600" dirty="0">
                <a:solidFill>
                  <a:schemeClr val="tx1">
                    <a:lumMod val="75000"/>
                    <a:lumOff val="25000"/>
                  </a:schemeClr>
                </a:solidFill>
                <a:latin typeface="Arial" panose="020B0604020202020204" pitchFamily="34" charset="0"/>
                <a:cs typeface="Arial" panose="020B0604020202020204" pitchFamily="34" charset="0"/>
              </a:rPr>
              <a:t>in das Unterwasser, die </a:t>
            </a:r>
            <a:r>
              <a:rPr lang="de-DE" sz="2600" dirty="0" err="1">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abgegeben wird.</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37</a:t>
            </a:fld>
            <a:endParaRPr lang="de-DE"/>
          </a:p>
        </p:txBody>
      </p:sp>
    </p:spTree>
    <p:extLst>
      <p:ext uri="{BB962C8B-B14F-4D97-AF65-F5344CB8AC3E}">
        <p14:creationId xmlns:p14="http://schemas.microsoft.com/office/powerpoint/2010/main" val="597199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616624"/>
          </a:xfrm>
        </p:spPr>
        <p:txBody>
          <a:bodyPr>
            <a:normAutofit/>
          </a:bodyPr>
          <a:lstStyle/>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Westringkaskade nutzt eine für die Fernwasser-versorgung nicht mehr genutzte Fernwasserleitung.</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Eine Trinkwasserversorgung erfolgt nicht.</a:t>
            </a:r>
          </a:p>
          <a:p>
            <a:pPr marL="457200" indent="-457200" algn="l">
              <a:buFont typeface="Wingdings" panose="05000000000000000000" pitchFamily="2" charset="2"/>
              <a:buChar char="Ø"/>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Das tatsächliche Abflussregime hat sich </a:t>
            </a:r>
            <a:r>
              <a:rPr lang="de-DE" sz="2600" b="1" dirty="0" smtClean="0">
                <a:solidFill>
                  <a:schemeClr val="tx1">
                    <a:lumMod val="75000"/>
                    <a:lumOff val="25000"/>
                  </a:schemeClr>
                </a:solidFill>
                <a:latin typeface="Arial" panose="020B0604020202020204" pitchFamily="34" charset="0"/>
                <a:cs typeface="Arial" panose="020B0604020202020204" pitchFamily="34" charset="0"/>
              </a:rPr>
              <a:t>gravierend</a:t>
            </a:r>
            <a:r>
              <a:rPr lang="de-DE" sz="2600" dirty="0" smtClean="0">
                <a:solidFill>
                  <a:schemeClr val="tx1">
                    <a:lumMod val="75000"/>
                    <a:lumOff val="25000"/>
                  </a:schemeClr>
                </a:solidFill>
                <a:latin typeface="Arial" panose="020B0604020202020204" pitchFamily="34" charset="0"/>
                <a:cs typeface="Arial" panose="020B0604020202020204" pitchFamily="34" charset="0"/>
              </a:rPr>
              <a:t> geändert.</a:t>
            </a:r>
          </a:p>
          <a:p>
            <a:pPr marL="457200" indent="-457200" algn="l">
              <a:buFont typeface="Wingdings" panose="05000000000000000000" pitchFamily="2" charset="2"/>
              <a:buChar char="Ø"/>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a:solidFill>
                  <a:schemeClr val="tx1">
                    <a:lumMod val="75000"/>
                    <a:lumOff val="25000"/>
                  </a:schemeClr>
                </a:solidFill>
                <a:latin typeface="Arial" panose="020B0604020202020204" pitchFamily="34" charset="0"/>
                <a:cs typeface="Arial" panose="020B0604020202020204" pitchFamily="34" charset="0"/>
              </a:rPr>
              <a:t>Das Trockenfallen der </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t>
            </a:r>
            <a:r>
              <a:rPr lang="de-DE" sz="2600" dirty="0">
                <a:solidFill>
                  <a:schemeClr val="tx1">
                    <a:lumMod val="75000"/>
                    <a:lumOff val="25000"/>
                  </a:schemeClr>
                </a:solidFill>
                <a:latin typeface="Arial" panose="020B0604020202020204" pitchFamily="34" charset="0"/>
                <a:cs typeface="Arial" panose="020B0604020202020204" pitchFamily="34" charset="0"/>
              </a:rPr>
              <a:t>liegt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nicht an</a:t>
            </a:r>
          </a:p>
          <a:p>
            <a:pPr marL="446088" indent="-44608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an den </a:t>
            </a:r>
            <a:r>
              <a:rPr lang="de-DE" sz="2600" dirty="0">
                <a:solidFill>
                  <a:schemeClr val="tx1">
                    <a:lumMod val="75000"/>
                    <a:lumOff val="25000"/>
                  </a:schemeClr>
                </a:solidFill>
                <a:latin typeface="Arial" panose="020B0604020202020204" pitchFamily="34" charset="0"/>
                <a:cs typeface="Arial" panose="020B0604020202020204" pitchFamily="34" charset="0"/>
              </a:rPr>
              <a:t>geologischen </a:t>
            </a: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46088" indent="-44608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Störungszonen, sondern </a:t>
            </a:r>
          </a:p>
          <a:p>
            <a:pPr marL="446088" indent="-44608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am gravierend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ge</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marL="446088" indent="-446088" algn="l"/>
            <a:r>
              <a:rPr lang="de-DE" sz="2600" dirty="0">
                <a:solidFill>
                  <a:schemeClr val="tx1">
                    <a:lumMod val="75000"/>
                    <a:lumOff val="25000"/>
                  </a:schemeClr>
                </a:solidFill>
                <a:latin typeface="Arial" panose="020B0604020202020204" pitchFamily="34" charset="0"/>
                <a:cs typeface="Arial" panose="020B0604020202020204" pitchFamily="34" charset="0"/>
              </a:rPr>
              <a:t>	</a:t>
            </a:r>
            <a:r>
              <a:rPr lang="de-DE" sz="2600" dirty="0" smtClean="0">
                <a:solidFill>
                  <a:schemeClr val="tx1">
                    <a:lumMod val="75000"/>
                    <a:lumOff val="25000"/>
                  </a:schemeClr>
                </a:solidFill>
                <a:latin typeface="Arial" panose="020B0604020202020204" pitchFamily="34" charset="0"/>
                <a:cs typeface="Arial" panose="020B0604020202020204" pitchFamily="34" charset="0"/>
              </a:rPr>
              <a:t>änderten Abflussregime. </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38</a:t>
            </a:fld>
            <a:endParaRPr lang="de-DE"/>
          </a:p>
        </p:txBody>
      </p:sp>
      <p:pic>
        <p:nvPicPr>
          <p:cNvPr id="8194" name="Picture 2" descr="C:\Users\Markert\AppData\Local\Temp\816d3ca7-fd7d-4ffd-ae00-fc9a4b24ec6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256" y="2761355"/>
            <a:ext cx="4221111" cy="30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082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424936" cy="5472608"/>
          </a:xfrm>
        </p:spPr>
        <p:txBody>
          <a:bodyPr>
            <a:normAutofit lnSpcReduction="10000"/>
          </a:bodyPr>
          <a:lstStyle/>
          <a:p>
            <a:r>
              <a:rPr lang="de-DE" sz="3600" dirty="0" smtClean="0">
                <a:solidFill>
                  <a:schemeClr val="tx1">
                    <a:lumMod val="75000"/>
                    <a:lumOff val="25000"/>
                  </a:schemeClr>
                </a:solidFill>
                <a:latin typeface="Arial" panose="020B0604020202020204" pitchFamily="34" charset="0"/>
                <a:cs typeface="Arial" panose="020B0604020202020204" pitchFamily="34" charset="0"/>
              </a:rPr>
              <a:t>Die Lösung</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ü"/>
            </a:pPr>
            <a:r>
              <a:rPr lang="de-DE" sz="2600" dirty="0" smtClean="0">
                <a:solidFill>
                  <a:schemeClr val="tx1">
                    <a:lumMod val="75000"/>
                    <a:lumOff val="25000"/>
                  </a:schemeClr>
                </a:solidFill>
                <a:latin typeface="Arial" panose="020B0604020202020204" pitchFamily="34" charset="0"/>
                <a:cs typeface="Arial" panose="020B0604020202020204" pitchFamily="34" charset="0"/>
              </a:rPr>
              <a:t>Rücknahme der Bescheide über die Feststellung alter Wasserrechte für die TS Schmalwasser und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und der Zweckerweiterung zur Wasserkraftnutzung,</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ü"/>
            </a:pPr>
            <a:r>
              <a:rPr lang="de-DE" sz="2600" dirty="0" smtClean="0">
                <a:solidFill>
                  <a:schemeClr val="tx1">
                    <a:lumMod val="75000"/>
                    <a:lumOff val="25000"/>
                  </a:schemeClr>
                </a:solidFill>
                <a:latin typeface="Arial" panose="020B0604020202020204" pitchFamily="34" charset="0"/>
                <a:cs typeface="Arial" panose="020B0604020202020204" pitchFamily="34" charset="0"/>
              </a:rPr>
              <a:t>Durchführung eines ergebnisoffenen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wasserrechtli-chen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Verfahrens unter Abwägung sämtlicher entscheidungserheblicher Belange,</a:t>
            </a:r>
          </a:p>
          <a:p>
            <a:pPr marL="457200" indent="-457200" algn="l">
              <a:buFont typeface="Wingdings" panose="05000000000000000000" pitchFamily="2" charset="2"/>
              <a:buChar char="ü"/>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ü"/>
            </a:pPr>
            <a:r>
              <a:rPr lang="de-DE" sz="2600" dirty="0" smtClean="0">
                <a:solidFill>
                  <a:schemeClr val="tx1">
                    <a:lumMod val="75000"/>
                    <a:lumOff val="25000"/>
                  </a:schemeClr>
                </a:solidFill>
                <a:latin typeface="Arial" panose="020B0604020202020204" pitchFamily="34" charset="0"/>
                <a:cs typeface="Arial" panose="020B0604020202020204" pitchFamily="34" charset="0"/>
              </a:rPr>
              <a:t>Änderung des Betriebsregimes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Wasserkraftan</a:t>
            </a:r>
            <a:r>
              <a:rPr lang="de-DE" sz="2600" dirty="0" smtClean="0">
                <a:solidFill>
                  <a:schemeClr val="tx1">
                    <a:lumMod val="75000"/>
                    <a:lumOff val="25000"/>
                  </a:schemeClr>
                </a:solidFill>
                <a:latin typeface="Arial" panose="020B0604020202020204" pitchFamily="34" charset="0"/>
                <a:cs typeface="Arial" panose="020B0604020202020204" pitchFamily="34" charset="0"/>
              </a:rPr>
              <a:t>-lagen in der Westringkaskade und </a:t>
            </a:r>
          </a:p>
          <a:p>
            <a:pPr marL="457200" indent="-457200" algn="l">
              <a:buFont typeface="Wingdings" panose="05000000000000000000" pitchFamily="2" charset="2"/>
              <a:buChar char="ü"/>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ü"/>
            </a:pPr>
            <a:r>
              <a:rPr lang="de-DE" sz="2600" dirty="0" smtClean="0">
                <a:solidFill>
                  <a:schemeClr val="tx1">
                    <a:lumMod val="75000"/>
                    <a:lumOff val="25000"/>
                  </a:schemeClr>
                </a:solidFill>
                <a:latin typeface="Arial" panose="020B0604020202020204" pitchFamily="34" charset="0"/>
                <a:cs typeface="Arial" panose="020B0604020202020204" pitchFamily="34" charset="0"/>
              </a:rPr>
              <a:t>Deutliche Erhöhung der Mindestwasserabgabe in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 bis 1 m³/s.</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39</a:t>
            </a:fld>
            <a:endParaRPr lang="de-DE"/>
          </a:p>
        </p:txBody>
      </p:sp>
    </p:spTree>
    <p:extLst>
      <p:ext uri="{BB962C8B-B14F-4D97-AF65-F5344CB8AC3E}">
        <p14:creationId xmlns:p14="http://schemas.microsoft.com/office/powerpoint/2010/main" val="599878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352928" cy="5472608"/>
          </a:xfrm>
        </p:spPr>
        <p:txBody>
          <a:bodyPr>
            <a:normAutofit/>
          </a:bodyPr>
          <a:lstStyle/>
          <a:p>
            <a:pPr algn="just"/>
            <a:r>
              <a:rPr lang="de-DE" sz="2600" b="1" dirty="0" smtClean="0">
                <a:solidFill>
                  <a:schemeClr val="tx1">
                    <a:lumMod val="75000"/>
                    <a:lumOff val="25000"/>
                  </a:schemeClr>
                </a:solidFill>
                <a:latin typeface="Arial" panose="020B0604020202020204" pitchFamily="34" charset="0"/>
                <a:cs typeface="Arial" panose="020B0604020202020204" pitchFamily="34" charset="0"/>
              </a:rPr>
              <a:t>Situation vor Ort</a:t>
            </a:r>
            <a:endParaRPr lang="de-DE" sz="2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4</a:t>
            </a:fld>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64" y="893184"/>
            <a:ext cx="8099192" cy="4895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4172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162128"/>
          </a:xfrm>
        </p:spPr>
        <p:txBody>
          <a:bodyPr>
            <a:normAutofit/>
          </a:bodyPr>
          <a:lstStyle/>
          <a:p>
            <a:pPr algn="just"/>
            <a:endParaRPr lang="de-DE"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40</a:t>
            </a:fld>
            <a:endParaRPr lang="de-DE"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0606"/>
            <a:ext cx="8136904" cy="5689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8740" y="3861049"/>
            <a:ext cx="7227715" cy="229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81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8533" y="3573016"/>
            <a:ext cx="3404149" cy="1998340"/>
          </a:xfrm>
          <a:prstGeom prst="rect">
            <a:avLst/>
          </a:prstGeom>
        </p:spPr>
      </p:pic>
      <p:sp>
        <p:nvSpPr>
          <p:cNvPr id="2" name="Titel 1"/>
          <p:cNvSpPr>
            <a:spLocks noGrp="1"/>
          </p:cNvSpPr>
          <p:nvPr>
            <p:ph type="title"/>
          </p:nvPr>
        </p:nvSpPr>
        <p:spPr/>
        <p:txBody>
          <a:bodyPr>
            <a:normAutofit fontScale="90000"/>
          </a:bodyPr>
          <a:lstStyle/>
          <a:p>
            <a:r>
              <a:rPr lang="de-DE" dirty="0" smtClean="0"/>
              <a:t>Aus Sicht des Landkreises und der Anrainergemeinden</a:t>
            </a:r>
            <a:endParaRPr lang="de-DE" dirty="0"/>
          </a:p>
        </p:txBody>
      </p:sp>
      <p:sp>
        <p:nvSpPr>
          <p:cNvPr id="3" name="Inhaltsplatzhalter 2"/>
          <p:cNvSpPr>
            <a:spLocks noGrp="1"/>
          </p:cNvSpPr>
          <p:nvPr>
            <p:ph idx="1"/>
          </p:nvPr>
        </p:nvSpPr>
        <p:spPr>
          <a:xfrm>
            <a:off x="457200" y="1772816"/>
            <a:ext cx="8229600" cy="4353347"/>
          </a:xfrm>
        </p:spPr>
        <p:txBody>
          <a:bodyPr>
            <a:normAutofit/>
          </a:bodyPr>
          <a:lstStyle/>
          <a:p>
            <a:pPr marL="0" indent="0" algn="ctr">
              <a:buNone/>
            </a:pPr>
            <a:r>
              <a:rPr lang="de-DE" dirty="0" smtClean="0">
                <a:solidFill>
                  <a:prstClr val="black"/>
                </a:solidFill>
              </a:rPr>
              <a:t>Missachtung der Bedürfnisse des Lebensraums „</a:t>
            </a:r>
            <a:r>
              <a:rPr lang="de-DE" dirty="0" err="1" smtClean="0">
                <a:solidFill>
                  <a:prstClr val="black"/>
                </a:solidFill>
              </a:rPr>
              <a:t>Apfelstädt</a:t>
            </a:r>
            <a:r>
              <a:rPr lang="de-DE" dirty="0" smtClean="0">
                <a:solidFill>
                  <a:prstClr val="black"/>
                </a:solidFill>
              </a:rPr>
              <a:t>“</a:t>
            </a:r>
            <a:endParaRPr lang="de-DE" dirty="0"/>
          </a:p>
        </p:txBody>
      </p:sp>
      <p:sp>
        <p:nvSpPr>
          <p:cNvPr id="4" name="Fußzeilenplatzhalter 3"/>
          <p:cNvSpPr>
            <a:spLocks noGrp="1"/>
          </p:cNvSpPr>
          <p:nvPr>
            <p:ph type="ftr" sz="quarter" idx="11"/>
          </p:nvPr>
        </p:nvSpPr>
        <p:spPr>
          <a:xfrm>
            <a:off x="971600" y="6356350"/>
            <a:ext cx="6984776" cy="365125"/>
          </a:xfrm>
        </p:spPr>
        <p:txBody>
          <a:bodyPr/>
          <a:lstStyle/>
          <a:p>
            <a:pPr lvl="0"/>
            <a:r>
              <a:rPr lang="de-DE" dirty="0">
                <a:solidFill>
                  <a:prstClr val="black"/>
                </a:solidFill>
              </a:rPr>
              <a:t>Petition E - 403/ 21 Öffentliche Anhörung Petitionsausschuss Thüringer Landtag 20. Januar 2022</a:t>
            </a:r>
          </a:p>
          <a:p>
            <a:endParaRPr lang="de-DE" dirty="0">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41</a:t>
            </a:fld>
            <a:endParaRPr lang="de-DE">
              <a:solidFill>
                <a:prstClr val="black">
                  <a:tint val="75000"/>
                </a:prstClr>
              </a:solidFill>
            </a:endParaRP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3212976"/>
            <a:ext cx="2142356" cy="2142356"/>
          </a:xfrm>
          <a:prstGeom prst="rect">
            <a:avLst/>
          </a:prstGeom>
        </p:spPr>
      </p:pic>
    </p:spTree>
    <p:extLst>
      <p:ext uri="{BB962C8B-B14F-4D97-AF65-F5344CB8AC3E}">
        <p14:creationId xmlns:p14="http://schemas.microsoft.com/office/powerpoint/2010/main" val="2100402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2564904"/>
            <a:ext cx="3168352" cy="316835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533" y="3573016"/>
            <a:ext cx="3404149" cy="1998340"/>
          </a:xfrm>
          <a:prstGeom prst="rect">
            <a:avLst/>
          </a:prstGeom>
        </p:spPr>
      </p:pic>
      <p:sp>
        <p:nvSpPr>
          <p:cNvPr id="2" name="Titel 1"/>
          <p:cNvSpPr>
            <a:spLocks noGrp="1"/>
          </p:cNvSpPr>
          <p:nvPr>
            <p:ph type="title"/>
          </p:nvPr>
        </p:nvSpPr>
        <p:spPr/>
        <p:txBody>
          <a:bodyPr>
            <a:normAutofit fontScale="90000"/>
          </a:bodyPr>
          <a:lstStyle/>
          <a:p>
            <a:r>
              <a:rPr lang="de-DE" dirty="0" smtClean="0"/>
              <a:t>Aus Sicht des Landkreises und der Anrainergemeinden</a:t>
            </a:r>
            <a:endParaRPr lang="de-DE" dirty="0"/>
          </a:p>
        </p:txBody>
      </p:sp>
      <p:sp>
        <p:nvSpPr>
          <p:cNvPr id="3" name="Inhaltsplatzhalter 2"/>
          <p:cNvSpPr>
            <a:spLocks noGrp="1"/>
          </p:cNvSpPr>
          <p:nvPr>
            <p:ph idx="1"/>
          </p:nvPr>
        </p:nvSpPr>
        <p:spPr>
          <a:xfrm>
            <a:off x="457200" y="1772816"/>
            <a:ext cx="8229600" cy="4353347"/>
          </a:xfrm>
        </p:spPr>
        <p:txBody>
          <a:bodyPr>
            <a:normAutofit/>
          </a:bodyPr>
          <a:lstStyle/>
          <a:p>
            <a:pPr marL="0" indent="0" algn="ctr">
              <a:buNone/>
            </a:pPr>
            <a:r>
              <a:rPr lang="de-DE" dirty="0" smtClean="0">
                <a:solidFill>
                  <a:prstClr val="black"/>
                </a:solidFill>
              </a:rPr>
              <a:t>Missachtung der Bedürfnisse des Lebensraums „</a:t>
            </a:r>
            <a:r>
              <a:rPr lang="de-DE" dirty="0" err="1" smtClean="0">
                <a:solidFill>
                  <a:prstClr val="black"/>
                </a:solidFill>
              </a:rPr>
              <a:t>Apfelstädt</a:t>
            </a:r>
            <a:r>
              <a:rPr lang="de-DE" dirty="0" smtClean="0">
                <a:solidFill>
                  <a:prstClr val="black"/>
                </a:solidFill>
              </a:rPr>
              <a:t>“</a:t>
            </a:r>
            <a:endParaRPr lang="de-DE" dirty="0"/>
          </a:p>
        </p:txBody>
      </p:sp>
      <p:sp>
        <p:nvSpPr>
          <p:cNvPr id="4" name="Fußzeilenplatzhalter 3"/>
          <p:cNvSpPr>
            <a:spLocks noGrp="1"/>
          </p:cNvSpPr>
          <p:nvPr>
            <p:ph type="ftr" sz="quarter" idx="11"/>
          </p:nvPr>
        </p:nvSpPr>
        <p:spPr>
          <a:xfrm>
            <a:off x="1259632" y="6356350"/>
            <a:ext cx="6696744" cy="365125"/>
          </a:xfrm>
        </p:spPr>
        <p:txBody>
          <a:bodyPr/>
          <a:lstStyle/>
          <a:p>
            <a:pPr lvl="0"/>
            <a:r>
              <a:rPr lang="de-DE" dirty="0">
                <a:solidFill>
                  <a:prstClr val="black"/>
                </a:solidFill>
              </a:rPr>
              <a:t>Petition E - 403/ 21 Öffentliche Anhörung Petitionsausschuss Thüringer Landtag 20. Januar 2022</a:t>
            </a:r>
          </a:p>
          <a:p>
            <a:endParaRPr lang="de-DE" dirty="0">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42</a:t>
            </a:fld>
            <a:endParaRPr lang="de-DE">
              <a:solidFill>
                <a:prstClr val="black">
                  <a:tint val="75000"/>
                </a:prstClr>
              </a:solidFill>
            </a:endParaRPr>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3212976"/>
            <a:ext cx="2142356" cy="2142356"/>
          </a:xfrm>
          <a:prstGeom prst="rect">
            <a:avLst/>
          </a:prstGeom>
        </p:spPr>
      </p:pic>
    </p:spTree>
    <p:extLst>
      <p:ext uri="{BB962C8B-B14F-4D97-AF65-F5344CB8AC3E}">
        <p14:creationId xmlns:p14="http://schemas.microsoft.com/office/powerpoint/2010/main" val="42306111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25"/>
        <p:cNvGrpSpPr/>
        <p:nvPr/>
      </p:nvGrpSpPr>
      <p:grpSpPr>
        <a:xfrm>
          <a:off x="0" y="0"/>
          <a:ext cx="0" cy="0"/>
          <a:chOff x="0" y="0"/>
          <a:chExt cx="0" cy="0"/>
        </a:xfrm>
      </p:grpSpPr>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38" y="3408344"/>
            <a:ext cx="1697902" cy="1228407"/>
          </a:xfrm>
          <a:prstGeom prst="rect">
            <a:avLst/>
          </a:prstGeom>
        </p:spPr>
      </p:pic>
      <p:pic>
        <p:nvPicPr>
          <p:cNvPr id="2" name="Grafik 1"/>
          <p:cNvPicPr>
            <a:picLocks noChangeAspect="1"/>
          </p:cNvPicPr>
          <p:nvPr/>
        </p:nvPicPr>
        <p:blipFill>
          <a:blip r:embed="rId4"/>
          <a:stretch>
            <a:fillRect/>
          </a:stretch>
        </p:blipFill>
        <p:spPr>
          <a:xfrm>
            <a:off x="5655935" y="2853461"/>
            <a:ext cx="618865" cy="618865"/>
          </a:xfrm>
          <a:prstGeom prst="rect">
            <a:avLst/>
          </a:prstGeom>
        </p:spPr>
      </p:pic>
      <p:pic>
        <p:nvPicPr>
          <p:cNvPr id="46" name="Grafik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2972" y="2883825"/>
            <a:ext cx="2449649" cy="2449649"/>
          </a:xfrm>
          <a:prstGeom prst="rect">
            <a:avLst/>
          </a:prstGeom>
        </p:spPr>
      </p:pic>
      <p:sp>
        <p:nvSpPr>
          <p:cNvPr id="2126" name="Google Shape;2126;p35"/>
          <p:cNvSpPr txBox="1">
            <a:spLocks noGrp="1"/>
          </p:cNvSpPr>
          <p:nvPr>
            <p:ph type="title"/>
          </p:nvPr>
        </p:nvSpPr>
        <p:spPr>
          <a:xfrm>
            <a:off x="444899" y="385867"/>
            <a:ext cx="8229600" cy="572700"/>
          </a:xfrm>
          <a:prstGeom prst="rect">
            <a:avLst/>
          </a:prstGeom>
        </p:spPr>
        <p:txBody>
          <a:bodyPr spcFirstLastPara="1" vert="horz" wrap="square" lIns="91425" tIns="91425" rIns="91425" bIns="91425" rtlCol="0" anchor="t" anchorCtr="0">
            <a:noAutofit/>
          </a:bodyPr>
          <a:lstStyle/>
          <a:p>
            <a:pPr>
              <a:spcBef>
                <a:spcPts val="0"/>
              </a:spcBef>
              <a:buClr>
                <a:schemeClr val="dk1"/>
              </a:buClr>
              <a:buSzPts val="1100"/>
            </a:pPr>
            <a:r>
              <a:rPr lang="en-GB" dirty="0" err="1" smtClean="0"/>
              <a:t>Energiegewinnung</a:t>
            </a:r>
            <a:r>
              <a:rPr lang="en-GB" dirty="0" smtClean="0"/>
              <a:t> vs. Umwelt</a:t>
            </a:r>
            <a:br>
              <a:rPr lang="en-GB" dirty="0" smtClean="0"/>
            </a:br>
            <a:r>
              <a:rPr lang="en-GB" dirty="0" err="1" smtClean="0"/>
              <a:t>Ist</a:t>
            </a:r>
            <a:r>
              <a:rPr lang="en-GB" dirty="0" smtClean="0"/>
              <a:t>-Situation</a:t>
            </a:r>
            <a:endParaRPr dirty="0"/>
          </a:p>
        </p:txBody>
      </p:sp>
      <p:grpSp>
        <p:nvGrpSpPr>
          <p:cNvPr id="2127" name="Google Shape;2127;p35"/>
          <p:cNvGrpSpPr/>
          <p:nvPr/>
        </p:nvGrpSpPr>
        <p:grpSpPr>
          <a:xfrm>
            <a:off x="2410377" y="1872527"/>
            <a:ext cx="4287693" cy="3754145"/>
            <a:chOff x="2637225" y="1818200"/>
            <a:chExt cx="2809900" cy="2649175"/>
          </a:xfrm>
        </p:grpSpPr>
        <p:sp>
          <p:nvSpPr>
            <p:cNvPr id="2128" name="Google Shape;2128;p35"/>
            <p:cNvSpPr/>
            <p:nvPr/>
          </p:nvSpPr>
          <p:spPr>
            <a:xfrm>
              <a:off x="3028350" y="1818500"/>
              <a:ext cx="1994600" cy="1200775"/>
            </a:xfrm>
            <a:custGeom>
              <a:avLst/>
              <a:gdLst/>
              <a:ahLst/>
              <a:cxnLst/>
              <a:rect l="l" t="t" r="r" b="b"/>
              <a:pathLst>
                <a:path w="79784" h="48031" extrusionOk="0">
                  <a:moveTo>
                    <a:pt x="78069" y="1"/>
                  </a:moveTo>
                  <a:lnTo>
                    <a:pt x="0" y="45078"/>
                  </a:lnTo>
                  <a:lnTo>
                    <a:pt x="1703" y="48031"/>
                  </a:lnTo>
                  <a:lnTo>
                    <a:pt x="79784" y="2954"/>
                  </a:lnTo>
                  <a:lnTo>
                    <a:pt x="78069"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29" name="Google Shape;2129;p35"/>
            <p:cNvSpPr/>
            <p:nvPr/>
          </p:nvSpPr>
          <p:spPr>
            <a:xfrm>
              <a:off x="4906550" y="1818200"/>
              <a:ext cx="149750" cy="174450"/>
            </a:xfrm>
            <a:custGeom>
              <a:avLst/>
              <a:gdLst/>
              <a:ahLst/>
              <a:cxnLst/>
              <a:rect l="l" t="t" r="r" b="b"/>
              <a:pathLst>
                <a:path w="5990" h="6978" extrusionOk="0">
                  <a:moveTo>
                    <a:pt x="2953" y="1"/>
                  </a:moveTo>
                  <a:lnTo>
                    <a:pt x="1" y="1704"/>
                  </a:lnTo>
                  <a:lnTo>
                    <a:pt x="3037" y="6978"/>
                  </a:lnTo>
                  <a:lnTo>
                    <a:pt x="5989" y="5275"/>
                  </a:lnTo>
                  <a:lnTo>
                    <a:pt x="2953"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0" name="Google Shape;2130;p35"/>
            <p:cNvSpPr/>
            <p:nvPr/>
          </p:nvSpPr>
          <p:spPr>
            <a:xfrm>
              <a:off x="3028650" y="2902575"/>
              <a:ext cx="149725" cy="174450"/>
            </a:xfrm>
            <a:custGeom>
              <a:avLst/>
              <a:gdLst/>
              <a:ahLst/>
              <a:cxnLst/>
              <a:rect l="l" t="t" r="r" b="b"/>
              <a:pathLst>
                <a:path w="5989" h="6978" extrusionOk="0">
                  <a:moveTo>
                    <a:pt x="2941" y="0"/>
                  </a:moveTo>
                  <a:lnTo>
                    <a:pt x="0" y="1703"/>
                  </a:lnTo>
                  <a:lnTo>
                    <a:pt x="3036" y="6977"/>
                  </a:lnTo>
                  <a:lnTo>
                    <a:pt x="5989" y="5275"/>
                  </a:lnTo>
                  <a:lnTo>
                    <a:pt x="2941"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1" name="Google Shape;2131;p35"/>
            <p:cNvSpPr/>
            <p:nvPr/>
          </p:nvSpPr>
          <p:spPr>
            <a:xfrm>
              <a:off x="3554000" y="4269700"/>
              <a:ext cx="976350" cy="149150"/>
            </a:xfrm>
            <a:custGeom>
              <a:avLst/>
              <a:gdLst/>
              <a:ahLst/>
              <a:cxnLst/>
              <a:rect l="l" t="t" r="r" b="b"/>
              <a:pathLst>
                <a:path w="39054" h="5966" extrusionOk="0">
                  <a:moveTo>
                    <a:pt x="1" y="1"/>
                  </a:moveTo>
                  <a:lnTo>
                    <a:pt x="1" y="5966"/>
                  </a:lnTo>
                  <a:lnTo>
                    <a:pt x="39053" y="5966"/>
                  </a:lnTo>
                  <a:lnTo>
                    <a:pt x="39053"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132" name="Google Shape;2132;p35"/>
            <p:cNvSpPr/>
            <p:nvPr/>
          </p:nvSpPr>
          <p:spPr>
            <a:xfrm>
              <a:off x="3554000" y="4333700"/>
              <a:ext cx="976350" cy="21150"/>
            </a:xfrm>
            <a:custGeom>
              <a:avLst/>
              <a:gdLst/>
              <a:ahLst/>
              <a:cxnLst/>
              <a:rect l="l" t="t" r="r" b="b"/>
              <a:pathLst>
                <a:path w="39054" h="846" extrusionOk="0">
                  <a:moveTo>
                    <a:pt x="1" y="0"/>
                  </a:moveTo>
                  <a:lnTo>
                    <a:pt x="1" y="846"/>
                  </a:lnTo>
                  <a:lnTo>
                    <a:pt x="39053" y="846"/>
                  </a:lnTo>
                  <a:lnTo>
                    <a:pt x="39053"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3" name="Google Shape;2133;p35"/>
            <p:cNvSpPr/>
            <p:nvPr/>
          </p:nvSpPr>
          <p:spPr>
            <a:xfrm>
              <a:off x="3521850" y="4419425"/>
              <a:ext cx="1040350" cy="47950"/>
            </a:xfrm>
            <a:custGeom>
              <a:avLst/>
              <a:gdLst/>
              <a:ahLst/>
              <a:cxnLst/>
              <a:rect l="l" t="t" r="r" b="b"/>
              <a:pathLst>
                <a:path w="41614" h="1918" extrusionOk="0">
                  <a:moveTo>
                    <a:pt x="1" y="0"/>
                  </a:moveTo>
                  <a:lnTo>
                    <a:pt x="1" y="1917"/>
                  </a:lnTo>
                  <a:lnTo>
                    <a:pt x="41613" y="1917"/>
                  </a:lnTo>
                  <a:lnTo>
                    <a:pt x="41613"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4" name="Google Shape;2134;p35"/>
            <p:cNvSpPr/>
            <p:nvPr/>
          </p:nvSpPr>
          <p:spPr>
            <a:xfrm>
              <a:off x="3600450" y="4178925"/>
              <a:ext cx="883450" cy="90800"/>
            </a:xfrm>
            <a:custGeom>
              <a:avLst/>
              <a:gdLst/>
              <a:ahLst/>
              <a:cxnLst/>
              <a:rect l="l" t="t" r="r" b="b"/>
              <a:pathLst>
                <a:path w="35338" h="3632" extrusionOk="0">
                  <a:moveTo>
                    <a:pt x="17669" y="0"/>
                  </a:moveTo>
                  <a:cubicBezTo>
                    <a:pt x="9061" y="0"/>
                    <a:pt x="1881" y="1560"/>
                    <a:pt x="0" y="3632"/>
                  </a:cubicBezTo>
                  <a:lnTo>
                    <a:pt x="35338" y="3632"/>
                  </a:lnTo>
                  <a:cubicBezTo>
                    <a:pt x="33468" y="1548"/>
                    <a:pt x="26265" y="0"/>
                    <a:pt x="1766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5" name="Google Shape;2135;p35"/>
            <p:cNvSpPr/>
            <p:nvPr/>
          </p:nvSpPr>
          <p:spPr>
            <a:xfrm>
              <a:off x="3911500" y="3960450"/>
              <a:ext cx="261350" cy="267000"/>
            </a:xfrm>
            <a:custGeom>
              <a:avLst/>
              <a:gdLst/>
              <a:ahLst/>
              <a:cxnLst/>
              <a:rect l="l" t="t" r="r" b="b"/>
              <a:pathLst>
                <a:path w="10454" h="10680" extrusionOk="0">
                  <a:moveTo>
                    <a:pt x="857" y="0"/>
                  </a:moveTo>
                  <a:lnTo>
                    <a:pt x="0" y="10680"/>
                  </a:lnTo>
                  <a:lnTo>
                    <a:pt x="10454" y="10680"/>
                  </a:lnTo>
                  <a:lnTo>
                    <a:pt x="9608"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6" name="Google Shape;2136;p35"/>
            <p:cNvSpPr/>
            <p:nvPr/>
          </p:nvSpPr>
          <p:spPr>
            <a:xfrm>
              <a:off x="3948700" y="3906850"/>
              <a:ext cx="186950" cy="127425"/>
            </a:xfrm>
            <a:custGeom>
              <a:avLst/>
              <a:gdLst/>
              <a:ahLst/>
              <a:cxnLst/>
              <a:rect l="l" t="t" r="r" b="b"/>
              <a:pathLst>
                <a:path w="7478" h="5097" extrusionOk="0">
                  <a:moveTo>
                    <a:pt x="619" y="1"/>
                  </a:moveTo>
                  <a:lnTo>
                    <a:pt x="0" y="5097"/>
                  </a:lnTo>
                  <a:lnTo>
                    <a:pt x="7477" y="5097"/>
                  </a:lnTo>
                  <a:lnTo>
                    <a:pt x="6870"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7" name="Google Shape;2137;p35"/>
            <p:cNvSpPr/>
            <p:nvPr/>
          </p:nvSpPr>
          <p:spPr>
            <a:xfrm>
              <a:off x="3948700" y="2510850"/>
              <a:ext cx="186950" cy="127425"/>
            </a:xfrm>
            <a:custGeom>
              <a:avLst/>
              <a:gdLst/>
              <a:ahLst/>
              <a:cxnLst/>
              <a:rect l="l" t="t" r="r" b="b"/>
              <a:pathLst>
                <a:path w="7478" h="5097" extrusionOk="0">
                  <a:moveTo>
                    <a:pt x="0" y="1"/>
                  </a:moveTo>
                  <a:lnTo>
                    <a:pt x="619" y="5097"/>
                  </a:lnTo>
                  <a:lnTo>
                    <a:pt x="6870" y="5097"/>
                  </a:lnTo>
                  <a:lnTo>
                    <a:pt x="7477"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8" name="Google Shape;2138;p35"/>
            <p:cNvSpPr/>
            <p:nvPr/>
          </p:nvSpPr>
          <p:spPr>
            <a:xfrm>
              <a:off x="3999300" y="2222125"/>
              <a:ext cx="85450" cy="1749350"/>
            </a:xfrm>
            <a:custGeom>
              <a:avLst/>
              <a:gdLst/>
              <a:ahLst/>
              <a:cxnLst/>
              <a:rect l="l" t="t" r="r" b="b"/>
              <a:pathLst>
                <a:path w="3418" h="69974" extrusionOk="0">
                  <a:moveTo>
                    <a:pt x="0" y="1"/>
                  </a:moveTo>
                  <a:lnTo>
                    <a:pt x="0" y="69974"/>
                  </a:lnTo>
                  <a:lnTo>
                    <a:pt x="3417" y="69974"/>
                  </a:lnTo>
                  <a:lnTo>
                    <a:pt x="3417"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39" name="Google Shape;2139;p35"/>
            <p:cNvSpPr/>
            <p:nvPr/>
          </p:nvSpPr>
          <p:spPr>
            <a:xfrm>
              <a:off x="3890050" y="2264700"/>
              <a:ext cx="304225" cy="304225"/>
            </a:xfrm>
            <a:custGeom>
              <a:avLst/>
              <a:gdLst/>
              <a:ahLst/>
              <a:cxnLst/>
              <a:rect l="l" t="t" r="r" b="b"/>
              <a:pathLst>
                <a:path w="12169" h="12169" extrusionOk="0">
                  <a:moveTo>
                    <a:pt x="6085" y="0"/>
                  </a:moveTo>
                  <a:cubicBezTo>
                    <a:pt x="2727" y="0"/>
                    <a:pt x="1" y="2727"/>
                    <a:pt x="1" y="6084"/>
                  </a:cubicBezTo>
                  <a:cubicBezTo>
                    <a:pt x="1" y="9442"/>
                    <a:pt x="2727" y="12168"/>
                    <a:pt x="6085" y="12168"/>
                  </a:cubicBezTo>
                  <a:cubicBezTo>
                    <a:pt x="9442" y="12168"/>
                    <a:pt x="12169" y="9442"/>
                    <a:pt x="12169" y="6084"/>
                  </a:cubicBezTo>
                  <a:cubicBezTo>
                    <a:pt x="12169" y="2727"/>
                    <a:pt x="9442" y="0"/>
                    <a:pt x="6085"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40" name="Google Shape;2140;p35"/>
            <p:cNvSpPr/>
            <p:nvPr/>
          </p:nvSpPr>
          <p:spPr>
            <a:xfrm>
              <a:off x="3996925" y="2371550"/>
              <a:ext cx="90800" cy="90525"/>
            </a:xfrm>
            <a:custGeom>
              <a:avLst/>
              <a:gdLst/>
              <a:ahLst/>
              <a:cxnLst/>
              <a:rect l="l" t="t" r="r" b="b"/>
              <a:pathLst>
                <a:path w="3632" h="3621" extrusionOk="0">
                  <a:moveTo>
                    <a:pt x="1810" y="1"/>
                  </a:moveTo>
                  <a:cubicBezTo>
                    <a:pt x="810" y="1"/>
                    <a:pt x="0" y="810"/>
                    <a:pt x="0" y="1810"/>
                  </a:cubicBezTo>
                  <a:cubicBezTo>
                    <a:pt x="0" y="2810"/>
                    <a:pt x="810" y="3620"/>
                    <a:pt x="1810" y="3620"/>
                  </a:cubicBezTo>
                  <a:cubicBezTo>
                    <a:pt x="2810" y="3620"/>
                    <a:pt x="3632" y="2810"/>
                    <a:pt x="3632" y="1810"/>
                  </a:cubicBezTo>
                  <a:cubicBezTo>
                    <a:pt x="3632" y="810"/>
                    <a:pt x="2810" y="1"/>
                    <a:pt x="1810"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143" name="Google Shape;2143;p35"/>
            <p:cNvSpPr/>
            <p:nvPr/>
          </p:nvSpPr>
          <p:spPr>
            <a:xfrm>
              <a:off x="5043775" y="2666171"/>
              <a:ext cx="44075" cy="34855"/>
            </a:xfrm>
            <a:custGeom>
              <a:avLst/>
              <a:gdLst/>
              <a:ahLst/>
              <a:cxnLst/>
              <a:rect l="l" t="t" r="r" b="b"/>
              <a:pathLst>
                <a:path w="2144" h="3025" extrusionOk="0">
                  <a:moveTo>
                    <a:pt x="227" y="0"/>
                  </a:moveTo>
                  <a:cubicBezTo>
                    <a:pt x="108" y="0"/>
                    <a:pt x="1" y="107"/>
                    <a:pt x="1" y="226"/>
                  </a:cubicBezTo>
                  <a:lnTo>
                    <a:pt x="1" y="2798"/>
                  </a:lnTo>
                  <a:cubicBezTo>
                    <a:pt x="1" y="2917"/>
                    <a:pt x="108" y="3024"/>
                    <a:pt x="227" y="3024"/>
                  </a:cubicBezTo>
                  <a:lnTo>
                    <a:pt x="1918" y="3024"/>
                  </a:lnTo>
                  <a:cubicBezTo>
                    <a:pt x="2037" y="3024"/>
                    <a:pt x="2144" y="2917"/>
                    <a:pt x="2144" y="2798"/>
                  </a:cubicBezTo>
                  <a:cubicBezTo>
                    <a:pt x="2144" y="2679"/>
                    <a:pt x="2037" y="2572"/>
                    <a:pt x="1918" y="2572"/>
                  </a:cubicBezTo>
                  <a:lnTo>
                    <a:pt x="441" y="2572"/>
                  </a:lnTo>
                  <a:lnTo>
                    <a:pt x="441" y="226"/>
                  </a:lnTo>
                  <a:cubicBezTo>
                    <a:pt x="441" y="107"/>
                    <a:pt x="346" y="0"/>
                    <a:pt x="227" y="0"/>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148" name="Google Shape;2148;p35"/>
            <p:cNvSpPr/>
            <p:nvPr/>
          </p:nvSpPr>
          <p:spPr>
            <a:xfrm>
              <a:off x="3105425" y="3166900"/>
              <a:ext cx="482825" cy="813800"/>
            </a:xfrm>
            <a:custGeom>
              <a:avLst/>
              <a:gdLst/>
              <a:ahLst/>
              <a:cxnLst/>
              <a:rect l="l" t="t" r="r" b="b"/>
              <a:pathLst>
                <a:path w="19313" h="32552" extrusionOk="0">
                  <a:moveTo>
                    <a:pt x="240" y="0"/>
                  </a:moveTo>
                  <a:cubicBezTo>
                    <a:pt x="204" y="0"/>
                    <a:pt x="167" y="8"/>
                    <a:pt x="132" y="24"/>
                  </a:cubicBezTo>
                  <a:cubicBezTo>
                    <a:pt x="25" y="83"/>
                    <a:pt x="1" y="226"/>
                    <a:pt x="60" y="321"/>
                  </a:cubicBezTo>
                  <a:lnTo>
                    <a:pt x="18872" y="32444"/>
                  </a:lnTo>
                  <a:cubicBezTo>
                    <a:pt x="18908" y="32504"/>
                    <a:pt x="18991" y="32552"/>
                    <a:pt x="19063" y="32552"/>
                  </a:cubicBezTo>
                  <a:cubicBezTo>
                    <a:pt x="19110" y="32552"/>
                    <a:pt x="19134" y="32540"/>
                    <a:pt x="19182" y="32516"/>
                  </a:cubicBezTo>
                  <a:cubicBezTo>
                    <a:pt x="19289" y="32456"/>
                    <a:pt x="19313" y="32325"/>
                    <a:pt x="19253" y="32218"/>
                  </a:cubicBezTo>
                  <a:lnTo>
                    <a:pt x="430" y="107"/>
                  </a:lnTo>
                  <a:cubicBezTo>
                    <a:pt x="389" y="35"/>
                    <a:pt x="317" y="0"/>
                    <a:pt x="24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49" name="Google Shape;2149;p35"/>
            <p:cNvSpPr/>
            <p:nvPr/>
          </p:nvSpPr>
          <p:spPr>
            <a:xfrm>
              <a:off x="2637225" y="3167275"/>
              <a:ext cx="482525" cy="813425"/>
            </a:xfrm>
            <a:custGeom>
              <a:avLst/>
              <a:gdLst/>
              <a:ahLst/>
              <a:cxnLst/>
              <a:rect l="l" t="t" r="r" b="b"/>
              <a:pathLst>
                <a:path w="19301" h="32537" extrusionOk="0">
                  <a:moveTo>
                    <a:pt x="19050" y="1"/>
                  </a:moveTo>
                  <a:cubicBezTo>
                    <a:pt x="18978" y="1"/>
                    <a:pt x="18910" y="35"/>
                    <a:pt x="18872" y="104"/>
                  </a:cubicBezTo>
                  <a:lnTo>
                    <a:pt x="60" y="32203"/>
                  </a:lnTo>
                  <a:cubicBezTo>
                    <a:pt x="0" y="32310"/>
                    <a:pt x="24" y="32441"/>
                    <a:pt x="131" y="32501"/>
                  </a:cubicBezTo>
                  <a:cubicBezTo>
                    <a:pt x="167" y="32525"/>
                    <a:pt x="191" y="32537"/>
                    <a:pt x="239" y="32537"/>
                  </a:cubicBezTo>
                  <a:cubicBezTo>
                    <a:pt x="310" y="32537"/>
                    <a:pt x="393" y="32489"/>
                    <a:pt x="417" y="32429"/>
                  </a:cubicBezTo>
                  <a:lnTo>
                    <a:pt x="19241" y="330"/>
                  </a:lnTo>
                  <a:cubicBezTo>
                    <a:pt x="19300" y="223"/>
                    <a:pt x="19277" y="92"/>
                    <a:pt x="19169" y="33"/>
                  </a:cubicBezTo>
                  <a:cubicBezTo>
                    <a:pt x="19131" y="11"/>
                    <a:pt x="19090" y="1"/>
                    <a:pt x="19050"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0" name="Google Shape;2150;p35"/>
            <p:cNvSpPr/>
            <p:nvPr/>
          </p:nvSpPr>
          <p:spPr>
            <a:xfrm>
              <a:off x="3106925" y="2993050"/>
              <a:ext cx="11025" cy="187250"/>
            </a:xfrm>
            <a:custGeom>
              <a:avLst/>
              <a:gdLst/>
              <a:ahLst/>
              <a:cxnLst/>
              <a:rect l="l" t="t" r="r" b="b"/>
              <a:pathLst>
                <a:path w="441" h="7490" extrusionOk="0">
                  <a:moveTo>
                    <a:pt x="215" y="1"/>
                  </a:moveTo>
                  <a:cubicBezTo>
                    <a:pt x="96" y="1"/>
                    <a:pt x="0" y="108"/>
                    <a:pt x="0" y="227"/>
                  </a:cubicBezTo>
                  <a:lnTo>
                    <a:pt x="0" y="7264"/>
                  </a:lnTo>
                  <a:cubicBezTo>
                    <a:pt x="0" y="7383"/>
                    <a:pt x="96" y="7490"/>
                    <a:pt x="215" y="7490"/>
                  </a:cubicBezTo>
                  <a:cubicBezTo>
                    <a:pt x="358" y="7490"/>
                    <a:pt x="441" y="7406"/>
                    <a:pt x="441" y="7264"/>
                  </a:cubicBezTo>
                  <a:lnTo>
                    <a:pt x="441" y="227"/>
                  </a:lnTo>
                  <a:cubicBezTo>
                    <a:pt x="441" y="108"/>
                    <a:pt x="334" y="1"/>
                    <a:pt x="215"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1" name="Google Shape;2151;p35"/>
            <p:cNvSpPr/>
            <p:nvPr/>
          </p:nvSpPr>
          <p:spPr>
            <a:xfrm>
              <a:off x="2909575" y="4022950"/>
              <a:ext cx="405725" cy="58950"/>
            </a:xfrm>
            <a:custGeom>
              <a:avLst/>
              <a:gdLst/>
              <a:ahLst/>
              <a:cxnLst/>
              <a:rect l="l" t="t" r="r" b="b"/>
              <a:pathLst>
                <a:path w="16229" h="2358" extrusionOk="0">
                  <a:moveTo>
                    <a:pt x="1" y="0"/>
                  </a:moveTo>
                  <a:lnTo>
                    <a:pt x="1" y="2358"/>
                  </a:lnTo>
                  <a:lnTo>
                    <a:pt x="16229" y="2358"/>
                  </a:lnTo>
                  <a:lnTo>
                    <a:pt x="16229"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2" name="Google Shape;2152;p35"/>
            <p:cNvSpPr/>
            <p:nvPr/>
          </p:nvSpPr>
          <p:spPr>
            <a:xfrm>
              <a:off x="2644950" y="3975025"/>
              <a:ext cx="935575" cy="90800"/>
            </a:xfrm>
            <a:custGeom>
              <a:avLst/>
              <a:gdLst/>
              <a:ahLst/>
              <a:cxnLst/>
              <a:rect l="l" t="t" r="r" b="b"/>
              <a:pathLst>
                <a:path w="37423" h="3632" extrusionOk="0">
                  <a:moveTo>
                    <a:pt x="1" y="0"/>
                  </a:moveTo>
                  <a:cubicBezTo>
                    <a:pt x="1989" y="2084"/>
                    <a:pt x="9609" y="3632"/>
                    <a:pt x="18718" y="3632"/>
                  </a:cubicBezTo>
                  <a:cubicBezTo>
                    <a:pt x="27826" y="3632"/>
                    <a:pt x="35446" y="2084"/>
                    <a:pt x="37422"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153" name="Google Shape;2153;p35"/>
            <p:cNvSpPr/>
            <p:nvPr/>
          </p:nvSpPr>
          <p:spPr>
            <a:xfrm>
              <a:off x="3067050" y="3126700"/>
              <a:ext cx="90800" cy="90825"/>
            </a:xfrm>
            <a:custGeom>
              <a:avLst/>
              <a:gdLst/>
              <a:ahLst/>
              <a:cxnLst/>
              <a:rect l="l" t="t" r="r" b="b"/>
              <a:pathLst>
                <a:path w="3632" h="3633" extrusionOk="0">
                  <a:moveTo>
                    <a:pt x="1810" y="1"/>
                  </a:moveTo>
                  <a:cubicBezTo>
                    <a:pt x="810" y="1"/>
                    <a:pt x="0" y="810"/>
                    <a:pt x="0" y="1822"/>
                  </a:cubicBezTo>
                  <a:cubicBezTo>
                    <a:pt x="0" y="2822"/>
                    <a:pt x="810" y="3632"/>
                    <a:pt x="1810" y="3632"/>
                  </a:cubicBezTo>
                  <a:cubicBezTo>
                    <a:pt x="2810" y="3632"/>
                    <a:pt x="3631" y="2822"/>
                    <a:pt x="3631" y="1822"/>
                  </a:cubicBezTo>
                  <a:cubicBezTo>
                    <a:pt x="3631" y="810"/>
                    <a:pt x="2810" y="1"/>
                    <a:pt x="1810"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154" name="Google Shape;2154;p35"/>
            <p:cNvSpPr/>
            <p:nvPr/>
          </p:nvSpPr>
          <p:spPr>
            <a:xfrm>
              <a:off x="4964300" y="2093725"/>
              <a:ext cx="482825" cy="813325"/>
            </a:xfrm>
            <a:custGeom>
              <a:avLst/>
              <a:gdLst/>
              <a:ahLst/>
              <a:cxnLst/>
              <a:rect l="l" t="t" r="r" b="b"/>
              <a:pathLst>
                <a:path w="19313" h="32533" extrusionOk="0">
                  <a:moveTo>
                    <a:pt x="240" y="0"/>
                  </a:moveTo>
                  <a:cubicBezTo>
                    <a:pt x="204" y="0"/>
                    <a:pt x="166" y="10"/>
                    <a:pt x="131" y="29"/>
                  </a:cubicBezTo>
                  <a:cubicBezTo>
                    <a:pt x="24" y="88"/>
                    <a:pt x="0" y="231"/>
                    <a:pt x="60" y="327"/>
                  </a:cubicBezTo>
                  <a:lnTo>
                    <a:pt x="18884" y="32438"/>
                  </a:lnTo>
                  <a:cubicBezTo>
                    <a:pt x="18931" y="32497"/>
                    <a:pt x="19003" y="32533"/>
                    <a:pt x="19074" y="32533"/>
                  </a:cubicBezTo>
                  <a:cubicBezTo>
                    <a:pt x="19122" y="32533"/>
                    <a:pt x="19146" y="32533"/>
                    <a:pt x="19181" y="32509"/>
                  </a:cubicBezTo>
                  <a:cubicBezTo>
                    <a:pt x="19289" y="32450"/>
                    <a:pt x="19312" y="32319"/>
                    <a:pt x="19253" y="32211"/>
                  </a:cubicBezTo>
                  <a:lnTo>
                    <a:pt x="429" y="112"/>
                  </a:lnTo>
                  <a:cubicBezTo>
                    <a:pt x="389" y="40"/>
                    <a:pt x="316" y="0"/>
                    <a:pt x="240"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5" name="Google Shape;2155;p35"/>
            <p:cNvSpPr/>
            <p:nvPr/>
          </p:nvSpPr>
          <p:spPr>
            <a:xfrm>
              <a:off x="4496375" y="2093725"/>
              <a:ext cx="482825" cy="813325"/>
            </a:xfrm>
            <a:custGeom>
              <a:avLst/>
              <a:gdLst/>
              <a:ahLst/>
              <a:cxnLst/>
              <a:rect l="l" t="t" r="r" b="b"/>
              <a:pathLst>
                <a:path w="19313" h="32533" extrusionOk="0">
                  <a:moveTo>
                    <a:pt x="19061" y="0"/>
                  </a:moveTo>
                  <a:cubicBezTo>
                    <a:pt x="18985" y="0"/>
                    <a:pt x="18912" y="40"/>
                    <a:pt x="18872" y="112"/>
                  </a:cubicBezTo>
                  <a:lnTo>
                    <a:pt x="60" y="32211"/>
                  </a:lnTo>
                  <a:cubicBezTo>
                    <a:pt x="1" y="32319"/>
                    <a:pt x="37" y="32450"/>
                    <a:pt x="132" y="32509"/>
                  </a:cubicBezTo>
                  <a:cubicBezTo>
                    <a:pt x="168" y="32521"/>
                    <a:pt x="203" y="32533"/>
                    <a:pt x="239" y="32533"/>
                  </a:cubicBezTo>
                  <a:cubicBezTo>
                    <a:pt x="310" y="32533"/>
                    <a:pt x="394" y="32509"/>
                    <a:pt x="429" y="32438"/>
                  </a:cubicBezTo>
                  <a:lnTo>
                    <a:pt x="19253" y="327"/>
                  </a:lnTo>
                  <a:cubicBezTo>
                    <a:pt x="19313" y="231"/>
                    <a:pt x="19277" y="88"/>
                    <a:pt x="19170" y="29"/>
                  </a:cubicBezTo>
                  <a:cubicBezTo>
                    <a:pt x="19135" y="10"/>
                    <a:pt x="19098" y="0"/>
                    <a:pt x="19061"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6" name="Google Shape;2156;p35"/>
            <p:cNvSpPr/>
            <p:nvPr/>
          </p:nvSpPr>
          <p:spPr>
            <a:xfrm>
              <a:off x="4966075" y="1920000"/>
              <a:ext cx="11050" cy="187250"/>
            </a:xfrm>
            <a:custGeom>
              <a:avLst/>
              <a:gdLst/>
              <a:ahLst/>
              <a:cxnLst/>
              <a:rect l="l" t="t" r="r" b="b"/>
              <a:pathLst>
                <a:path w="442" h="7490" extrusionOk="0">
                  <a:moveTo>
                    <a:pt x="227" y="1"/>
                  </a:moveTo>
                  <a:cubicBezTo>
                    <a:pt x="108" y="1"/>
                    <a:pt x="1" y="108"/>
                    <a:pt x="1" y="227"/>
                  </a:cubicBezTo>
                  <a:lnTo>
                    <a:pt x="1" y="7264"/>
                  </a:lnTo>
                  <a:cubicBezTo>
                    <a:pt x="1" y="7383"/>
                    <a:pt x="108" y="7490"/>
                    <a:pt x="227" y="7490"/>
                  </a:cubicBezTo>
                  <a:cubicBezTo>
                    <a:pt x="358" y="7490"/>
                    <a:pt x="441" y="7383"/>
                    <a:pt x="441" y="7264"/>
                  </a:cubicBezTo>
                  <a:lnTo>
                    <a:pt x="441" y="227"/>
                  </a:lnTo>
                  <a:cubicBezTo>
                    <a:pt x="441" y="108"/>
                    <a:pt x="346" y="1"/>
                    <a:pt x="227"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7" name="Google Shape;2157;p35"/>
            <p:cNvSpPr/>
            <p:nvPr/>
          </p:nvSpPr>
          <p:spPr>
            <a:xfrm>
              <a:off x="4768750" y="2949900"/>
              <a:ext cx="405725" cy="58950"/>
            </a:xfrm>
            <a:custGeom>
              <a:avLst/>
              <a:gdLst/>
              <a:ahLst/>
              <a:cxnLst/>
              <a:rect l="l" t="t" r="r" b="b"/>
              <a:pathLst>
                <a:path w="16229" h="2358" extrusionOk="0">
                  <a:moveTo>
                    <a:pt x="0" y="0"/>
                  </a:moveTo>
                  <a:lnTo>
                    <a:pt x="0" y="2358"/>
                  </a:lnTo>
                  <a:lnTo>
                    <a:pt x="16228" y="2358"/>
                  </a:lnTo>
                  <a:lnTo>
                    <a:pt x="16228"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58" name="Google Shape;2158;p35"/>
            <p:cNvSpPr/>
            <p:nvPr/>
          </p:nvSpPr>
          <p:spPr>
            <a:xfrm>
              <a:off x="4504125" y="2901975"/>
              <a:ext cx="935550" cy="90800"/>
            </a:xfrm>
            <a:custGeom>
              <a:avLst/>
              <a:gdLst/>
              <a:ahLst/>
              <a:cxnLst/>
              <a:rect l="l" t="t" r="r" b="b"/>
              <a:pathLst>
                <a:path w="37422" h="3632" extrusionOk="0">
                  <a:moveTo>
                    <a:pt x="0" y="0"/>
                  </a:moveTo>
                  <a:cubicBezTo>
                    <a:pt x="1989" y="2084"/>
                    <a:pt x="9609" y="3632"/>
                    <a:pt x="18717" y="3632"/>
                  </a:cubicBezTo>
                  <a:cubicBezTo>
                    <a:pt x="27825" y="3632"/>
                    <a:pt x="35445" y="2084"/>
                    <a:pt x="37422"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159" name="Google Shape;2159;p35"/>
            <p:cNvSpPr/>
            <p:nvPr/>
          </p:nvSpPr>
          <p:spPr>
            <a:xfrm>
              <a:off x="4926200" y="2053650"/>
              <a:ext cx="90800" cy="90825"/>
            </a:xfrm>
            <a:custGeom>
              <a:avLst/>
              <a:gdLst/>
              <a:ahLst/>
              <a:cxnLst/>
              <a:rect l="l" t="t" r="r" b="b"/>
              <a:pathLst>
                <a:path w="3632" h="3633" extrusionOk="0">
                  <a:moveTo>
                    <a:pt x="1810" y="1"/>
                  </a:moveTo>
                  <a:cubicBezTo>
                    <a:pt x="810" y="1"/>
                    <a:pt x="0" y="810"/>
                    <a:pt x="0" y="1822"/>
                  </a:cubicBezTo>
                  <a:cubicBezTo>
                    <a:pt x="0" y="2823"/>
                    <a:pt x="810" y="3632"/>
                    <a:pt x="1810" y="3632"/>
                  </a:cubicBezTo>
                  <a:cubicBezTo>
                    <a:pt x="2822" y="3632"/>
                    <a:pt x="3632" y="2823"/>
                    <a:pt x="3632" y="1822"/>
                  </a:cubicBezTo>
                  <a:cubicBezTo>
                    <a:pt x="3632" y="810"/>
                    <a:pt x="2822" y="1"/>
                    <a:pt x="1810" y="1"/>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8" name="Google Shape;2121;p34"/>
          <p:cNvSpPr txBox="1"/>
          <p:nvPr/>
        </p:nvSpPr>
        <p:spPr>
          <a:xfrm flipH="1">
            <a:off x="6149844" y="4117529"/>
            <a:ext cx="2489726" cy="1516723"/>
          </a:xfrm>
          <a:prstGeom prst="rect">
            <a:avLst/>
          </a:prstGeom>
          <a:noFill/>
          <a:ln>
            <a:noFill/>
          </a:ln>
        </p:spPr>
        <p:txBody>
          <a:bodyPr spcFirstLastPara="1" wrap="square" lIns="0" tIns="91425" rIns="0" bIns="91425" anchor="ctr" anchorCtr="0">
            <a:noAutofit/>
          </a:bodyPr>
          <a:lstStyle/>
          <a:p>
            <a:pPr algn="ctr"/>
            <a:r>
              <a:rPr lang="de-DE" sz="3000" b="1" dirty="0" smtClean="0">
                <a:solidFill>
                  <a:srgbClr val="4F81BD"/>
                </a:solidFill>
                <a:latin typeface="Fira Sans"/>
                <a:ea typeface="Fira Sans"/>
                <a:cs typeface="Fira Sans"/>
                <a:sym typeface="Fira Sans"/>
              </a:rPr>
              <a:t>Lebensraum </a:t>
            </a:r>
            <a:r>
              <a:rPr lang="de-DE" sz="3000" b="1" dirty="0" err="1" smtClean="0">
                <a:solidFill>
                  <a:srgbClr val="4F81BD"/>
                </a:solidFill>
                <a:latin typeface="Fira Sans"/>
                <a:ea typeface="Fira Sans"/>
                <a:cs typeface="Fira Sans"/>
                <a:sym typeface="Fira Sans"/>
              </a:rPr>
              <a:t>Apfelstädt</a:t>
            </a:r>
            <a:endParaRPr sz="3000" b="1" dirty="0">
              <a:solidFill>
                <a:srgbClr val="4F81BD"/>
              </a:solidFill>
              <a:latin typeface="Fira Sans"/>
              <a:ea typeface="Fira Sans"/>
              <a:cs typeface="Fira Sans"/>
              <a:sym typeface="Fira Sans"/>
            </a:endParaRPr>
          </a:p>
        </p:txBody>
      </p:sp>
      <p:sp>
        <p:nvSpPr>
          <p:cNvPr id="49" name="Google Shape;2120;p34"/>
          <p:cNvSpPr txBox="1"/>
          <p:nvPr/>
        </p:nvSpPr>
        <p:spPr>
          <a:xfrm flipH="1">
            <a:off x="67445" y="2084676"/>
            <a:ext cx="2884465" cy="776318"/>
          </a:xfrm>
          <a:prstGeom prst="rect">
            <a:avLst/>
          </a:prstGeom>
          <a:noFill/>
          <a:ln>
            <a:noFill/>
          </a:ln>
        </p:spPr>
        <p:txBody>
          <a:bodyPr spcFirstLastPara="1" wrap="square" lIns="0" tIns="91425" rIns="0" bIns="91425" anchor="ctr" anchorCtr="0">
            <a:noAutofit/>
          </a:bodyPr>
          <a:lstStyle/>
          <a:p>
            <a:pPr algn="ctr"/>
            <a:r>
              <a:rPr lang="de-DE" sz="3000" b="1" dirty="0" smtClean="0">
                <a:solidFill>
                  <a:srgbClr val="4BACC6"/>
                </a:solidFill>
                <a:latin typeface="Fira Sans"/>
                <a:ea typeface="Fira Sans"/>
                <a:cs typeface="Fira Sans"/>
                <a:sym typeface="Fira Sans"/>
              </a:rPr>
              <a:t>Energie-gewinnung</a:t>
            </a:r>
            <a:endParaRPr sz="3000" b="1" dirty="0">
              <a:solidFill>
                <a:srgbClr val="4BACC6"/>
              </a:solidFill>
              <a:latin typeface="Fira Sans"/>
              <a:ea typeface="Fira Sans"/>
              <a:cs typeface="Fira Sans"/>
              <a:sym typeface="Fira Sans"/>
            </a:endParaRPr>
          </a:p>
        </p:txBody>
      </p:sp>
      <p:pic>
        <p:nvPicPr>
          <p:cNvPr id="8" name="Grafi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5101" y="2614007"/>
            <a:ext cx="1280418" cy="1463335"/>
          </a:xfrm>
          <a:prstGeom prst="rect">
            <a:avLst/>
          </a:prstGeom>
        </p:spPr>
      </p:pic>
      <p:sp>
        <p:nvSpPr>
          <p:cNvPr id="3" name="Fußzeilenplatzhalter 2"/>
          <p:cNvSpPr>
            <a:spLocks noGrp="1"/>
          </p:cNvSpPr>
          <p:nvPr>
            <p:ph type="ftr" sz="quarter" idx="11"/>
          </p:nvPr>
        </p:nvSpPr>
        <p:spPr>
          <a:xfrm>
            <a:off x="971600" y="6356350"/>
            <a:ext cx="7128792" cy="365125"/>
          </a:xfrm>
        </p:spPr>
        <p:txBody>
          <a:bodyPr/>
          <a:lstStyle/>
          <a:p>
            <a:pPr lvl="0"/>
            <a:r>
              <a:rPr lang="de-DE" dirty="0">
                <a:solidFill>
                  <a:prstClr val="black"/>
                </a:solidFill>
              </a:rPr>
              <a:t>Petition E - 403/ 21 Öffentliche Anhörung Petitionsausschuss Thüringer Landtag 20. Januar 2022</a:t>
            </a:r>
          </a:p>
          <a:p>
            <a:endParaRPr lang="de-DE" dirty="0"/>
          </a:p>
        </p:txBody>
      </p:sp>
      <p:sp>
        <p:nvSpPr>
          <p:cNvPr id="4" name="Foliennummernplatzhalter 3"/>
          <p:cNvSpPr>
            <a:spLocks noGrp="1"/>
          </p:cNvSpPr>
          <p:nvPr>
            <p:ph type="sldNum" sz="quarter" idx="12"/>
          </p:nvPr>
        </p:nvSpPr>
        <p:spPr/>
        <p:txBody>
          <a:bodyPr/>
          <a:lstStyle/>
          <a:p>
            <a:fld id="{91D33A17-5E17-41CF-AB7F-9530BD06157D}" type="slidenum">
              <a:rPr lang="de-DE" smtClean="0"/>
              <a:t>43</a:t>
            </a:fld>
            <a:endParaRPr lang="de-DE"/>
          </a:p>
        </p:txBody>
      </p:sp>
    </p:spTree>
    <p:extLst>
      <p:ext uri="{BB962C8B-B14F-4D97-AF65-F5344CB8AC3E}">
        <p14:creationId xmlns:p14="http://schemas.microsoft.com/office/powerpoint/2010/main" val="3770250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913" y="2653438"/>
            <a:ext cx="1497921" cy="1497921"/>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013238"/>
            <a:ext cx="1080120" cy="1080120"/>
          </a:xfrm>
          <a:prstGeom prst="rect">
            <a:avLst/>
          </a:prstGeom>
        </p:spPr>
      </p:pic>
      <p:sp>
        <p:nvSpPr>
          <p:cNvPr id="2069" name="Google Shape;2069;p34"/>
          <p:cNvSpPr txBox="1">
            <a:spLocks noGrp="1"/>
          </p:cNvSpPr>
          <p:nvPr>
            <p:ph type="title"/>
          </p:nvPr>
        </p:nvSpPr>
        <p:spPr>
          <a:xfrm>
            <a:off x="442713" y="471814"/>
            <a:ext cx="8229600" cy="572700"/>
          </a:xfrm>
          <a:prstGeom prst="rect">
            <a:avLst/>
          </a:prstGeom>
        </p:spPr>
        <p:txBody>
          <a:bodyPr spcFirstLastPara="1" vert="horz" wrap="square" lIns="91425" tIns="91425" rIns="91425" bIns="91425" rtlCol="0" anchor="t" anchorCtr="0">
            <a:noAutofit/>
          </a:bodyPr>
          <a:lstStyle/>
          <a:p>
            <a:pPr>
              <a:spcBef>
                <a:spcPts val="0"/>
              </a:spcBef>
              <a:buClr>
                <a:schemeClr val="dk1"/>
              </a:buClr>
              <a:buSzPts val="1100"/>
            </a:pPr>
            <a:r>
              <a:rPr lang="en-GB" dirty="0" err="1" smtClean="0"/>
              <a:t>Energiegewinnung</a:t>
            </a:r>
            <a:r>
              <a:rPr lang="en-GB" dirty="0" smtClean="0"/>
              <a:t> vs. Umwelt</a:t>
            </a:r>
            <a:br>
              <a:rPr lang="en-GB" dirty="0" smtClean="0"/>
            </a:br>
            <a:r>
              <a:rPr lang="en-GB" dirty="0" err="1" smtClean="0"/>
              <a:t>Ziel</a:t>
            </a:r>
            <a:endParaRPr dirty="0"/>
          </a:p>
        </p:txBody>
      </p:sp>
      <p:grpSp>
        <p:nvGrpSpPr>
          <p:cNvPr id="2070" name="Google Shape;2070;p34"/>
          <p:cNvGrpSpPr/>
          <p:nvPr/>
        </p:nvGrpSpPr>
        <p:grpSpPr>
          <a:xfrm>
            <a:off x="2170746" y="2063221"/>
            <a:ext cx="4813859" cy="3467325"/>
            <a:chOff x="2459825" y="2288800"/>
            <a:chExt cx="3116775" cy="2244950"/>
          </a:xfrm>
        </p:grpSpPr>
        <p:sp>
          <p:nvSpPr>
            <p:cNvPr id="2071" name="Google Shape;2071;p34"/>
            <p:cNvSpPr/>
            <p:nvPr/>
          </p:nvSpPr>
          <p:spPr>
            <a:xfrm>
              <a:off x="2891425" y="2438225"/>
              <a:ext cx="2253875" cy="85450"/>
            </a:xfrm>
            <a:custGeom>
              <a:avLst/>
              <a:gdLst/>
              <a:ahLst/>
              <a:cxnLst/>
              <a:rect l="l" t="t" r="r" b="b"/>
              <a:pathLst>
                <a:path w="90155" h="3418" extrusionOk="0">
                  <a:moveTo>
                    <a:pt x="0" y="1"/>
                  </a:moveTo>
                  <a:lnTo>
                    <a:pt x="0" y="3418"/>
                  </a:lnTo>
                  <a:lnTo>
                    <a:pt x="90154" y="3418"/>
                  </a:lnTo>
                  <a:lnTo>
                    <a:pt x="90154"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2" name="Google Shape;2072;p34"/>
            <p:cNvSpPr/>
            <p:nvPr/>
          </p:nvSpPr>
          <p:spPr>
            <a:xfrm>
              <a:off x="5059850" y="2438225"/>
              <a:ext cx="85150" cy="152425"/>
            </a:xfrm>
            <a:custGeom>
              <a:avLst/>
              <a:gdLst/>
              <a:ahLst/>
              <a:cxnLst/>
              <a:rect l="l" t="t" r="r" b="b"/>
              <a:pathLst>
                <a:path w="3406" h="6097" extrusionOk="0">
                  <a:moveTo>
                    <a:pt x="0" y="1"/>
                  </a:moveTo>
                  <a:lnTo>
                    <a:pt x="0" y="6097"/>
                  </a:lnTo>
                  <a:lnTo>
                    <a:pt x="3406" y="6097"/>
                  </a:lnTo>
                  <a:lnTo>
                    <a:pt x="3406"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3" name="Google Shape;2073;p34"/>
            <p:cNvSpPr/>
            <p:nvPr/>
          </p:nvSpPr>
          <p:spPr>
            <a:xfrm>
              <a:off x="2891425" y="2438225"/>
              <a:ext cx="85150" cy="152425"/>
            </a:xfrm>
            <a:custGeom>
              <a:avLst/>
              <a:gdLst/>
              <a:ahLst/>
              <a:cxnLst/>
              <a:rect l="l" t="t" r="r" b="b"/>
              <a:pathLst>
                <a:path w="3406" h="6097" extrusionOk="0">
                  <a:moveTo>
                    <a:pt x="0" y="1"/>
                  </a:moveTo>
                  <a:lnTo>
                    <a:pt x="0" y="6097"/>
                  </a:lnTo>
                  <a:lnTo>
                    <a:pt x="3406" y="6097"/>
                  </a:lnTo>
                  <a:lnTo>
                    <a:pt x="3406"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4" name="Google Shape;2074;p34"/>
            <p:cNvSpPr/>
            <p:nvPr/>
          </p:nvSpPr>
          <p:spPr>
            <a:xfrm>
              <a:off x="3529900" y="4336675"/>
              <a:ext cx="976325" cy="149150"/>
            </a:xfrm>
            <a:custGeom>
              <a:avLst/>
              <a:gdLst/>
              <a:ahLst/>
              <a:cxnLst/>
              <a:rect l="l" t="t" r="r" b="b"/>
              <a:pathLst>
                <a:path w="39053" h="5966" extrusionOk="0">
                  <a:moveTo>
                    <a:pt x="0" y="0"/>
                  </a:moveTo>
                  <a:lnTo>
                    <a:pt x="0" y="5966"/>
                  </a:lnTo>
                  <a:lnTo>
                    <a:pt x="39053" y="5966"/>
                  </a:lnTo>
                  <a:lnTo>
                    <a:pt x="39053" y="0"/>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075" name="Google Shape;2075;p34"/>
            <p:cNvSpPr/>
            <p:nvPr/>
          </p:nvSpPr>
          <p:spPr>
            <a:xfrm>
              <a:off x="3529900" y="4400675"/>
              <a:ext cx="976325" cy="21150"/>
            </a:xfrm>
            <a:custGeom>
              <a:avLst/>
              <a:gdLst/>
              <a:ahLst/>
              <a:cxnLst/>
              <a:rect l="l" t="t" r="r" b="b"/>
              <a:pathLst>
                <a:path w="39053" h="846" extrusionOk="0">
                  <a:moveTo>
                    <a:pt x="0" y="0"/>
                  </a:moveTo>
                  <a:lnTo>
                    <a:pt x="0" y="846"/>
                  </a:lnTo>
                  <a:lnTo>
                    <a:pt x="39053" y="846"/>
                  </a:lnTo>
                  <a:lnTo>
                    <a:pt x="39053"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6" name="Google Shape;2076;p34"/>
            <p:cNvSpPr/>
            <p:nvPr/>
          </p:nvSpPr>
          <p:spPr>
            <a:xfrm>
              <a:off x="3497750" y="4485800"/>
              <a:ext cx="1040325" cy="47950"/>
            </a:xfrm>
            <a:custGeom>
              <a:avLst/>
              <a:gdLst/>
              <a:ahLst/>
              <a:cxnLst/>
              <a:rect l="l" t="t" r="r" b="b"/>
              <a:pathLst>
                <a:path w="41613" h="1918" extrusionOk="0">
                  <a:moveTo>
                    <a:pt x="0" y="1"/>
                  </a:moveTo>
                  <a:lnTo>
                    <a:pt x="0" y="1917"/>
                  </a:lnTo>
                  <a:lnTo>
                    <a:pt x="41613" y="1917"/>
                  </a:lnTo>
                  <a:lnTo>
                    <a:pt x="41613"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7" name="Google Shape;2077;p34"/>
            <p:cNvSpPr/>
            <p:nvPr/>
          </p:nvSpPr>
          <p:spPr>
            <a:xfrm>
              <a:off x="3576325" y="4245900"/>
              <a:ext cx="883175" cy="90800"/>
            </a:xfrm>
            <a:custGeom>
              <a:avLst/>
              <a:gdLst/>
              <a:ahLst/>
              <a:cxnLst/>
              <a:rect l="l" t="t" r="r" b="b"/>
              <a:pathLst>
                <a:path w="35327" h="3632" extrusionOk="0">
                  <a:moveTo>
                    <a:pt x="17669" y="0"/>
                  </a:moveTo>
                  <a:cubicBezTo>
                    <a:pt x="9061" y="0"/>
                    <a:pt x="1870" y="1548"/>
                    <a:pt x="1" y="3631"/>
                  </a:cubicBezTo>
                  <a:lnTo>
                    <a:pt x="35326" y="3631"/>
                  </a:lnTo>
                  <a:cubicBezTo>
                    <a:pt x="33469" y="1548"/>
                    <a:pt x="26266" y="0"/>
                    <a:pt x="1766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8" name="Google Shape;2078;p34"/>
            <p:cNvSpPr/>
            <p:nvPr/>
          </p:nvSpPr>
          <p:spPr>
            <a:xfrm>
              <a:off x="3887375" y="4027125"/>
              <a:ext cx="261675" cy="266700"/>
            </a:xfrm>
            <a:custGeom>
              <a:avLst/>
              <a:gdLst/>
              <a:ahLst/>
              <a:cxnLst/>
              <a:rect l="l" t="t" r="r" b="b"/>
              <a:pathLst>
                <a:path w="10467" h="10668" extrusionOk="0">
                  <a:moveTo>
                    <a:pt x="846" y="0"/>
                  </a:moveTo>
                  <a:lnTo>
                    <a:pt x="1" y="10668"/>
                  </a:lnTo>
                  <a:lnTo>
                    <a:pt x="10466" y="10668"/>
                  </a:lnTo>
                  <a:lnTo>
                    <a:pt x="9597" y="0"/>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79" name="Google Shape;2079;p34"/>
            <p:cNvSpPr/>
            <p:nvPr/>
          </p:nvSpPr>
          <p:spPr>
            <a:xfrm>
              <a:off x="3924575" y="3973825"/>
              <a:ext cx="186975" cy="127425"/>
            </a:xfrm>
            <a:custGeom>
              <a:avLst/>
              <a:gdLst/>
              <a:ahLst/>
              <a:cxnLst/>
              <a:rect l="l" t="t" r="r" b="b"/>
              <a:pathLst>
                <a:path w="7479" h="5097" extrusionOk="0">
                  <a:moveTo>
                    <a:pt x="608" y="1"/>
                  </a:moveTo>
                  <a:lnTo>
                    <a:pt x="1" y="5097"/>
                  </a:lnTo>
                  <a:lnTo>
                    <a:pt x="7478" y="5097"/>
                  </a:lnTo>
                  <a:lnTo>
                    <a:pt x="6859"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80" name="Google Shape;2080;p34"/>
            <p:cNvSpPr/>
            <p:nvPr/>
          </p:nvSpPr>
          <p:spPr>
            <a:xfrm>
              <a:off x="3924575" y="2577825"/>
              <a:ext cx="186975" cy="127425"/>
            </a:xfrm>
            <a:custGeom>
              <a:avLst/>
              <a:gdLst/>
              <a:ahLst/>
              <a:cxnLst/>
              <a:rect l="l" t="t" r="r" b="b"/>
              <a:pathLst>
                <a:path w="7479" h="5097" extrusionOk="0">
                  <a:moveTo>
                    <a:pt x="1" y="1"/>
                  </a:moveTo>
                  <a:lnTo>
                    <a:pt x="608" y="5096"/>
                  </a:lnTo>
                  <a:lnTo>
                    <a:pt x="6859" y="5096"/>
                  </a:lnTo>
                  <a:lnTo>
                    <a:pt x="747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81" name="Google Shape;2081;p34"/>
            <p:cNvSpPr/>
            <p:nvPr/>
          </p:nvSpPr>
          <p:spPr>
            <a:xfrm>
              <a:off x="3975475" y="2288800"/>
              <a:ext cx="85175" cy="1749050"/>
            </a:xfrm>
            <a:custGeom>
              <a:avLst/>
              <a:gdLst/>
              <a:ahLst/>
              <a:cxnLst/>
              <a:rect l="l" t="t" r="r" b="b"/>
              <a:pathLst>
                <a:path w="3407" h="69962" extrusionOk="0">
                  <a:moveTo>
                    <a:pt x="1" y="1"/>
                  </a:moveTo>
                  <a:lnTo>
                    <a:pt x="1" y="69962"/>
                  </a:lnTo>
                  <a:lnTo>
                    <a:pt x="3406" y="69962"/>
                  </a:lnTo>
                  <a:lnTo>
                    <a:pt x="3406"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82" name="Google Shape;2082;p34"/>
            <p:cNvSpPr/>
            <p:nvPr/>
          </p:nvSpPr>
          <p:spPr>
            <a:xfrm>
              <a:off x="3865950" y="2331675"/>
              <a:ext cx="304225" cy="304225"/>
            </a:xfrm>
            <a:custGeom>
              <a:avLst/>
              <a:gdLst/>
              <a:ahLst/>
              <a:cxnLst/>
              <a:rect l="l" t="t" r="r" b="b"/>
              <a:pathLst>
                <a:path w="12169" h="12169" extrusionOk="0">
                  <a:moveTo>
                    <a:pt x="6084" y="0"/>
                  </a:moveTo>
                  <a:cubicBezTo>
                    <a:pt x="2715" y="0"/>
                    <a:pt x="0" y="2727"/>
                    <a:pt x="0" y="6084"/>
                  </a:cubicBezTo>
                  <a:cubicBezTo>
                    <a:pt x="0" y="9442"/>
                    <a:pt x="2715" y="12168"/>
                    <a:pt x="6084" y="12168"/>
                  </a:cubicBezTo>
                  <a:cubicBezTo>
                    <a:pt x="9442" y="12168"/>
                    <a:pt x="12169" y="9442"/>
                    <a:pt x="12169" y="6084"/>
                  </a:cubicBezTo>
                  <a:cubicBezTo>
                    <a:pt x="12169" y="2727"/>
                    <a:pt x="9442" y="0"/>
                    <a:pt x="6084"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83" name="Google Shape;2083;p34"/>
            <p:cNvSpPr/>
            <p:nvPr/>
          </p:nvSpPr>
          <p:spPr>
            <a:xfrm>
              <a:off x="3972500" y="2438525"/>
              <a:ext cx="90825" cy="90500"/>
            </a:xfrm>
            <a:custGeom>
              <a:avLst/>
              <a:gdLst/>
              <a:ahLst/>
              <a:cxnLst/>
              <a:rect l="l" t="t" r="r" b="b"/>
              <a:pathLst>
                <a:path w="3633" h="3620" extrusionOk="0">
                  <a:moveTo>
                    <a:pt x="1822" y="0"/>
                  </a:moveTo>
                  <a:cubicBezTo>
                    <a:pt x="822" y="0"/>
                    <a:pt x="1" y="810"/>
                    <a:pt x="1" y="1810"/>
                  </a:cubicBezTo>
                  <a:cubicBezTo>
                    <a:pt x="1" y="2810"/>
                    <a:pt x="822" y="3620"/>
                    <a:pt x="1822" y="3620"/>
                  </a:cubicBezTo>
                  <a:cubicBezTo>
                    <a:pt x="2823" y="3620"/>
                    <a:pt x="3632" y="2810"/>
                    <a:pt x="3632" y="1810"/>
                  </a:cubicBezTo>
                  <a:cubicBezTo>
                    <a:pt x="3632" y="810"/>
                    <a:pt x="2823" y="0"/>
                    <a:pt x="1822" y="0"/>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090" name="Google Shape;2090;p34"/>
            <p:cNvSpPr/>
            <p:nvPr/>
          </p:nvSpPr>
          <p:spPr>
            <a:xfrm>
              <a:off x="2927725" y="2697350"/>
              <a:ext cx="483125" cy="813350"/>
            </a:xfrm>
            <a:custGeom>
              <a:avLst/>
              <a:gdLst/>
              <a:ahLst/>
              <a:cxnLst/>
              <a:rect l="l" t="t" r="r" b="b"/>
              <a:pathLst>
                <a:path w="19325" h="32534" extrusionOk="0">
                  <a:moveTo>
                    <a:pt x="250" y="1"/>
                  </a:moveTo>
                  <a:cubicBezTo>
                    <a:pt x="213" y="1"/>
                    <a:pt x="176" y="10"/>
                    <a:pt x="144" y="30"/>
                  </a:cubicBezTo>
                  <a:cubicBezTo>
                    <a:pt x="37" y="89"/>
                    <a:pt x="1" y="220"/>
                    <a:pt x="60" y="327"/>
                  </a:cubicBezTo>
                  <a:lnTo>
                    <a:pt x="18872" y="32427"/>
                  </a:lnTo>
                  <a:cubicBezTo>
                    <a:pt x="18920" y="32486"/>
                    <a:pt x="18991" y="32534"/>
                    <a:pt x="19075" y="32534"/>
                  </a:cubicBezTo>
                  <a:cubicBezTo>
                    <a:pt x="19110" y="32534"/>
                    <a:pt x="19158" y="32534"/>
                    <a:pt x="19194" y="32510"/>
                  </a:cubicBezTo>
                  <a:cubicBezTo>
                    <a:pt x="19289" y="32450"/>
                    <a:pt x="19325" y="32307"/>
                    <a:pt x="19265" y="32212"/>
                  </a:cubicBezTo>
                  <a:lnTo>
                    <a:pt x="441" y="101"/>
                  </a:lnTo>
                  <a:cubicBezTo>
                    <a:pt x="402" y="38"/>
                    <a:pt x="325" y="1"/>
                    <a:pt x="250"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91" name="Google Shape;2091;p34"/>
            <p:cNvSpPr/>
            <p:nvPr/>
          </p:nvSpPr>
          <p:spPr>
            <a:xfrm>
              <a:off x="2459825" y="2697350"/>
              <a:ext cx="482525" cy="813350"/>
            </a:xfrm>
            <a:custGeom>
              <a:avLst/>
              <a:gdLst/>
              <a:ahLst/>
              <a:cxnLst/>
              <a:rect l="l" t="t" r="r" b="b"/>
              <a:pathLst>
                <a:path w="19301" h="32534" extrusionOk="0">
                  <a:moveTo>
                    <a:pt x="19058" y="1"/>
                  </a:moveTo>
                  <a:cubicBezTo>
                    <a:pt x="18983" y="1"/>
                    <a:pt x="18911" y="38"/>
                    <a:pt x="18872" y="101"/>
                  </a:cubicBezTo>
                  <a:lnTo>
                    <a:pt x="60" y="32212"/>
                  </a:lnTo>
                  <a:cubicBezTo>
                    <a:pt x="0" y="32307"/>
                    <a:pt x="24" y="32450"/>
                    <a:pt x="131" y="32510"/>
                  </a:cubicBezTo>
                  <a:cubicBezTo>
                    <a:pt x="167" y="32522"/>
                    <a:pt x="191" y="32534"/>
                    <a:pt x="238" y="32534"/>
                  </a:cubicBezTo>
                  <a:cubicBezTo>
                    <a:pt x="310" y="32534"/>
                    <a:pt x="381" y="32510"/>
                    <a:pt x="429" y="32427"/>
                  </a:cubicBezTo>
                  <a:lnTo>
                    <a:pt x="19241" y="327"/>
                  </a:lnTo>
                  <a:cubicBezTo>
                    <a:pt x="19300" y="220"/>
                    <a:pt x="19276" y="89"/>
                    <a:pt x="19169" y="30"/>
                  </a:cubicBezTo>
                  <a:cubicBezTo>
                    <a:pt x="19134" y="10"/>
                    <a:pt x="19095" y="1"/>
                    <a:pt x="19058"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92" name="Google Shape;2092;p34"/>
            <p:cNvSpPr/>
            <p:nvPr/>
          </p:nvSpPr>
          <p:spPr>
            <a:xfrm>
              <a:off x="2929825" y="2523350"/>
              <a:ext cx="11025" cy="186950"/>
            </a:xfrm>
            <a:custGeom>
              <a:avLst/>
              <a:gdLst/>
              <a:ahLst/>
              <a:cxnLst/>
              <a:rect l="l" t="t" r="r" b="b"/>
              <a:pathLst>
                <a:path w="441" h="7478" extrusionOk="0">
                  <a:moveTo>
                    <a:pt x="215" y="1"/>
                  </a:moveTo>
                  <a:cubicBezTo>
                    <a:pt x="95" y="1"/>
                    <a:pt x="0" y="96"/>
                    <a:pt x="0" y="215"/>
                  </a:cubicBezTo>
                  <a:lnTo>
                    <a:pt x="0" y="7264"/>
                  </a:lnTo>
                  <a:cubicBezTo>
                    <a:pt x="0" y="7383"/>
                    <a:pt x="95" y="7478"/>
                    <a:pt x="215" y="7478"/>
                  </a:cubicBezTo>
                  <a:cubicBezTo>
                    <a:pt x="334" y="7478"/>
                    <a:pt x="429" y="7395"/>
                    <a:pt x="441" y="7264"/>
                  </a:cubicBezTo>
                  <a:lnTo>
                    <a:pt x="441" y="215"/>
                  </a:lnTo>
                  <a:cubicBezTo>
                    <a:pt x="441" y="96"/>
                    <a:pt x="334" y="1"/>
                    <a:pt x="215"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93" name="Google Shape;2093;p34"/>
            <p:cNvSpPr/>
            <p:nvPr/>
          </p:nvSpPr>
          <p:spPr>
            <a:xfrm>
              <a:off x="2732175" y="3553250"/>
              <a:ext cx="405425" cy="58650"/>
            </a:xfrm>
            <a:custGeom>
              <a:avLst/>
              <a:gdLst/>
              <a:ahLst/>
              <a:cxnLst/>
              <a:rect l="l" t="t" r="r" b="b"/>
              <a:pathLst>
                <a:path w="16217" h="2346" extrusionOk="0">
                  <a:moveTo>
                    <a:pt x="0" y="0"/>
                  </a:moveTo>
                  <a:lnTo>
                    <a:pt x="0" y="2346"/>
                  </a:lnTo>
                  <a:lnTo>
                    <a:pt x="16217" y="2346"/>
                  </a:lnTo>
                  <a:lnTo>
                    <a:pt x="16217" y="0"/>
                  </a:lnTo>
                  <a:close/>
                </a:path>
              </a:pathLst>
            </a:custGeom>
            <a:solidFill>
              <a:srgbClr val="213A6B"/>
            </a:solidFill>
            <a:ln>
              <a:noFill/>
            </a:ln>
          </p:spPr>
          <p:txBody>
            <a:bodyPr spcFirstLastPara="1" wrap="square" lIns="91425" tIns="91425" rIns="91425" bIns="91425" anchor="ctr" anchorCtr="0">
              <a:noAutofit/>
            </a:bodyPr>
            <a:lstStyle/>
            <a:p>
              <a:endParaRPr>
                <a:solidFill>
                  <a:prstClr val="black"/>
                </a:solidFill>
              </a:endParaRPr>
            </a:p>
          </p:txBody>
        </p:sp>
        <p:sp>
          <p:nvSpPr>
            <p:cNvPr id="2094" name="Google Shape;2094;p34"/>
            <p:cNvSpPr/>
            <p:nvPr/>
          </p:nvSpPr>
          <p:spPr>
            <a:xfrm>
              <a:off x="2467550" y="3505025"/>
              <a:ext cx="935575" cy="90800"/>
            </a:xfrm>
            <a:custGeom>
              <a:avLst/>
              <a:gdLst/>
              <a:ahLst/>
              <a:cxnLst/>
              <a:rect l="l" t="t" r="r" b="b"/>
              <a:pathLst>
                <a:path w="37423" h="3632" extrusionOk="0">
                  <a:moveTo>
                    <a:pt x="1" y="0"/>
                  </a:moveTo>
                  <a:cubicBezTo>
                    <a:pt x="1977" y="2084"/>
                    <a:pt x="9597" y="3632"/>
                    <a:pt x="18706" y="3632"/>
                  </a:cubicBezTo>
                  <a:cubicBezTo>
                    <a:pt x="27814" y="3632"/>
                    <a:pt x="35434" y="2084"/>
                    <a:pt x="37422" y="0"/>
                  </a:cubicBezTo>
                  <a:close/>
                </a:path>
              </a:pathLst>
            </a:custGeom>
            <a:solidFill>
              <a:srgbClr val="172947"/>
            </a:solidFill>
            <a:ln>
              <a:noFill/>
            </a:ln>
          </p:spPr>
          <p:txBody>
            <a:bodyPr spcFirstLastPara="1" wrap="square" lIns="91425" tIns="91425" rIns="91425" bIns="91425" anchor="ctr" anchorCtr="0">
              <a:noAutofit/>
            </a:bodyPr>
            <a:lstStyle/>
            <a:p>
              <a:endParaRPr>
                <a:solidFill>
                  <a:prstClr val="black"/>
                </a:solidFill>
              </a:endParaRPr>
            </a:p>
          </p:txBody>
        </p:sp>
        <p:sp>
          <p:nvSpPr>
            <p:cNvPr id="2095" name="Google Shape;2095;p34"/>
            <p:cNvSpPr/>
            <p:nvPr/>
          </p:nvSpPr>
          <p:spPr>
            <a:xfrm>
              <a:off x="2889925" y="2657000"/>
              <a:ext cx="90825" cy="90825"/>
            </a:xfrm>
            <a:custGeom>
              <a:avLst/>
              <a:gdLst/>
              <a:ahLst/>
              <a:cxnLst/>
              <a:rect l="l" t="t" r="r" b="b"/>
              <a:pathLst>
                <a:path w="3633" h="3633" extrusionOk="0">
                  <a:moveTo>
                    <a:pt x="1811" y="1"/>
                  </a:moveTo>
                  <a:cubicBezTo>
                    <a:pt x="810" y="1"/>
                    <a:pt x="1" y="822"/>
                    <a:pt x="1" y="1822"/>
                  </a:cubicBezTo>
                  <a:cubicBezTo>
                    <a:pt x="1" y="2822"/>
                    <a:pt x="810" y="3632"/>
                    <a:pt x="1811" y="3632"/>
                  </a:cubicBezTo>
                  <a:cubicBezTo>
                    <a:pt x="2811" y="3632"/>
                    <a:pt x="3632" y="2822"/>
                    <a:pt x="3632" y="1822"/>
                  </a:cubicBezTo>
                  <a:cubicBezTo>
                    <a:pt x="3632" y="822"/>
                    <a:pt x="2811" y="1"/>
                    <a:pt x="1811"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02" name="Google Shape;2102;p34"/>
            <p:cNvSpPr/>
            <p:nvPr/>
          </p:nvSpPr>
          <p:spPr>
            <a:xfrm>
              <a:off x="5093775" y="2697350"/>
              <a:ext cx="482825" cy="813350"/>
            </a:xfrm>
            <a:custGeom>
              <a:avLst/>
              <a:gdLst/>
              <a:ahLst/>
              <a:cxnLst/>
              <a:rect l="l" t="t" r="r" b="b"/>
              <a:pathLst>
                <a:path w="19313" h="32534" extrusionOk="0">
                  <a:moveTo>
                    <a:pt x="243" y="1"/>
                  </a:moveTo>
                  <a:cubicBezTo>
                    <a:pt x="206" y="1"/>
                    <a:pt x="167" y="10"/>
                    <a:pt x="132" y="30"/>
                  </a:cubicBezTo>
                  <a:cubicBezTo>
                    <a:pt x="24" y="89"/>
                    <a:pt x="1" y="220"/>
                    <a:pt x="60" y="327"/>
                  </a:cubicBezTo>
                  <a:lnTo>
                    <a:pt x="18884" y="32427"/>
                  </a:lnTo>
                  <a:cubicBezTo>
                    <a:pt x="18932" y="32486"/>
                    <a:pt x="19003" y="32534"/>
                    <a:pt x="19074" y="32534"/>
                  </a:cubicBezTo>
                  <a:cubicBezTo>
                    <a:pt x="19110" y="32534"/>
                    <a:pt x="19146" y="32534"/>
                    <a:pt x="19182" y="32510"/>
                  </a:cubicBezTo>
                  <a:cubicBezTo>
                    <a:pt x="19289" y="32450"/>
                    <a:pt x="19313" y="32307"/>
                    <a:pt x="19253" y="32212"/>
                  </a:cubicBezTo>
                  <a:lnTo>
                    <a:pt x="429" y="101"/>
                  </a:lnTo>
                  <a:cubicBezTo>
                    <a:pt x="390" y="38"/>
                    <a:pt x="318" y="1"/>
                    <a:pt x="243"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03" name="Google Shape;2103;p34"/>
            <p:cNvSpPr/>
            <p:nvPr/>
          </p:nvSpPr>
          <p:spPr>
            <a:xfrm>
              <a:off x="4625575" y="2697350"/>
              <a:ext cx="482525" cy="813350"/>
            </a:xfrm>
            <a:custGeom>
              <a:avLst/>
              <a:gdLst/>
              <a:ahLst/>
              <a:cxnLst/>
              <a:rect l="l" t="t" r="r" b="b"/>
              <a:pathLst>
                <a:path w="19301" h="32534" extrusionOk="0">
                  <a:moveTo>
                    <a:pt x="19058" y="1"/>
                  </a:moveTo>
                  <a:cubicBezTo>
                    <a:pt x="18983" y="1"/>
                    <a:pt x="18911" y="38"/>
                    <a:pt x="18872" y="101"/>
                  </a:cubicBezTo>
                  <a:lnTo>
                    <a:pt x="60" y="32212"/>
                  </a:lnTo>
                  <a:cubicBezTo>
                    <a:pt x="0" y="32307"/>
                    <a:pt x="24" y="32450"/>
                    <a:pt x="131" y="32510"/>
                  </a:cubicBezTo>
                  <a:cubicBezTo>
                    <a:pt x="167" y="32522"/>
                    <a:pt x="191" y="32534"/>
                    <a:pt x="238" y="32534"/>
                  </a:cubicBezTo>
                  <a:cubicBezTo>
                    <a:pt x="310" y="32534"/>
                    <a:pt x="393" y="32510"/>
                    <a:pt x="429" y="32427"/>
                  </a:cubicBezTo>
                  <a:lnTo>
                    <a:pt x="19241" y="327"/>
                  </a:lnTo>
                  <a:cubicBezTo>
                    <a:pt x="19300" y="220"/>
                    <a:pt x="19276" y="89"/>
                    <a:pt x="19169" y="30"/>
                  </a:cubicBezTo>
                  <a:cubicBezTo>
                    <a:pt x="19133" y="10"/>
                    <a:pt x="19095" y="1"/>
                    <a:pt x="19058"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04" name="Google Shape;2104;p34"/>
            <p:cNvSpPr/>
            <p:nvPr/>
          </p:nvSpPr>
          <p:spPr>
            <a:xfrm>
              <a:off x="5095575" y="2523350"/>
              <a:ext cx="11025" cy="186950"/>
            </a:xfrm>
            <a:custGeom>
              <a:avLst/>
              <a:gdLst/>
              <a:ahLst/>
              <a:cxnLst/>
              <a:rect l="l" t="t" r="r" b="b"/>
              <a:pathLst>
                <a:path w="441" h="7478" extrusionOk="0">
                  <a:moveTo>
                    <a:pt x="226" y="1"/>
                  </a:moveTo>
                  <a:cubicBezTo>
                    <a:pt x="107" y="1"/>
                    <a:pt x="0" y="96"/>
                    <a:pt x="0" y="215"/>
                  </a:cubicBezTo>
                  <a:lnTo>
                    <a:pt x="0" y="7264"/>
                  </a:lnTo>
                  <a:cubicBezTo>
                    <a:pt x="0" y="7383"/>
                    <a:pt x="107" y="7478"/>
                    <a:pt x="226" y="7478"/>
                  </a:cubicBezTo>
                  <a:cubicBezTo>
                    <a:pt x="345" y="7478"/>
                    <a:pt x="441" y="7395"/>
                    <a:pt x="441" y="7264"/>
                  </a:cubicBezTo>
                  <a:lnTo>
                    <a:pt x="441" y="215"/>
                  </a:lnTo>
                  <a:cubicBezTo>
                    <a:pt x="441" y="96"/>
                    <a:pt x="345" y="1"/>
                    <a:pt x="226" y="1"/>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105" name="Google Shape;2105;p34"/>
            <p:cNvSpPr/>
            <p:nvPr/>
          </p:nvSpPr>
          <p:spPr>
            <a:xfrm>
              <a:off x="4898225" y="3553250"/>
              <a:ext cx="405725" cy="58650"/>
            </a:xfrm>
            <a:custGeom>
              <a:avLst/>
              <a:gdLst/>
              <a:ahLst/>
              <a:cxnLst/>
              <a:rect l="l" t="t" r="r" b="b"/>
              <a:pathLst>
                <a:path w="16229" h="2346" extrusionOk="0">
                  <a:moveTo>
                    <a:pt x="0" y="0"/>
                  </a:moveTo>
                  <a:lnTo>
                    <a:pt x="0" y="2346"/>
                  </a:lnTo>
                  <a:lnTo>
                    <a:pt x="16228" y="2346"/>
                  </a:lnTo>
                  <a:lnTo>
                    <a:pt x="16228" y="0"/>
                  </a:lnTo>
                  <a:close/>
                </a:path>
              </a:pathLst>
            </a:custGeom>
            <a:solidFill>
              <a:srgbClr val="213A6B"/>
            </a:solidFill>
            <a:ln>
              <a:noFill/>
            </a:ln>
          </p:spPr>
          <p:txBody>
            <a:bodyPr spcFirstLastPara="1" wrap="square" lIns="91425" tIns="91425" rIns="91425" bIns="91425" anchor="ctr" anchorCtr="0">
              <a:noAutofit/>
            </a:bodyPr>
            <a:lstStyle/>
            <a:p>
              <a:endParaRPr>
                <a:solidFill>
                  <a:prstClr val="black"/>
                </a:solidFill>
              </a:endParaRPr>
            </a:p>
          </p:txBody>
        </p:sp>
        <p:sp>
          <p:nvSpPr>
            <p:cNvPr id="2106" name="Google Shape;2106;p34"/>
            <p:cNvSpPr/>
            <p:nvPr/>
          </p:nvSpPr>
          <p:spPr>
            <a:xfrm>
              <a:off x="4633300" y="3505025"/>
              <a:ext cx="935575" cy="90800"/>
            </a:xfrm>
            <a:custGeom>
              <a:avLst/>
              <a:gdLst/>
              <a:ahLst/>
              <a:cxnLst/>
              <a:rect l="l" t="t" r="r" b="b"/>
              <a:pathLst>
                <a:path w="37423" h="3632" extrusionOk="0">
                  <a:moveTo>
                    <a:pt x="1" y="0"/>
                  </a:moveTo>
                  <a:cubicBezTo>
                    <a:pt x="1977" y="2084"/>
                    <a:pt x="9609" y="3632"/>
                    <a:pt x="18717" y="3632"/>
                  </a:cubicBezTo>
                  <a:cubicBezTo>
                    <a:pt x="27826" y="3632"/>
                    <a:pt x="35446" y="2084"/>
                    <a:pt x="37422" y="0"/>
                  </a:cubicBezTo>
                  <a:close/>
                </a:path>
              </a:pathLst>
            </a:custGeom>
            <a:solidFill>
              <a:srgbClr val="172947"/>
            </a:solidFill>
            <a:ln>
              <a:noFill/>
            </a:ln>
          </p:spPr>
          <p:txBody>
            <a:bodyPr spcFirstLastPara="1" wrap="square" lIns="91425" tIns="91425" rIns="91425" bIns="91425" anchor="ctr" anchorCtr="0">
              <a:noAutofit/>
            </a:bodyPr>
            <a:lstStyle/>
            <a:p>
              <a:endParaRPr>
                <a:solidFill>
                  <a:prstClr val="black"/>
                </a:solidFill>
              </a:endParaRPr>
            </a:p>
          </p:txBody>
        </p:sp>
        <p:sp>
          <p:nvSpPr>
            <p:cNvPr id="2107" name="Google Shape;2107;p34"/>
            <p:cNvSpPr/>
            <p:nvPr/>
          </p:nvSpPr>
          <p:spPr>
            <a:xfrm>
              <a:off x="5055675" y="2657000"/>
              <a:ext cx="90825" cy="90825"/>
            </a:xfrm>
            <a:custGeom>
              <a:avLst/>
              <a:gdLst/>
              <a:ahLst/>
              <a:cxnLst/>
              <a:rect l="l" t="t" r="r" b="b"/>
              <a:pathLst>
                <a:path w="3633" h="3633" extrusionOk="0">
                  <a:moveTo>
                    <a:pt x="1822" y="1"/>
                  </a:moveTo>
                  <a:cubicBezTo>
                    <a:pt x="810" y="1"/>
                    <a:pt x="1" y="822"/>
                    <a:pt x="1" y="1822"/>
                  </a:cubicBezTo>
                  <a:cubicBezTo>
                    <a:pt x="1" y="2822"/>
                    <a:pt x="810" y="3632"/>
                    <a:pt x="1822" y="3632"/>
                  </a:cubicBezTo>
                  <a:cubicBezTo>
                    <a:pt x="2822" y="3632"/>
                    <a:pt x="3632" y="2822"/>
                    <a:pt x="3632" y="1822"/>
                  </a:cubicBezTo>
                  <a:cubicBezTo>
                    <a:pt x="3632" y="822"/>
                    <a:pt x="2822" y="1"/>
                    <a:pt x="1822"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108" name="Google Shape;2108;p34"/>
          <p:cNvGrpSpPr/>
          <p:nvPr/>
        </p:nvGrpSpPr>
        <p:grpSpPr>
          <a:xfrm>
            <a:off x="442713" y="2837113"/>
            <a:ext cx="1296065" cy="666258"/>
            <a:chOff x="442712" y="1296675"/>
            <a:chExt cx="1296065" cy="666258"/>
          </a:xfrm>
        </p:grpSpPr>
        <p:sp>
          <p:nvSpPr>
            <p:cNvPr id="2109" name="Google Shape;2109;p34"/>
            <p:cNvSpPr txBox="1"/>
            <p:nvPr/>
          </p:nvSpPr>
          <p:spPr>
            <a:xfrm>
              <a:off x="442777" y="1296675"/>
              <a:ext cx="1296000" cy="200400"/>
            </a:xfrm>
            <a:prstGeom prst="rect">
              <a:avLst/>
            </a:prstGeom>
            <a:noFill/>
            <a:ln>
              <a:noFill/>
            </a:ln>
          </p:spPr>
          <p:txBody>
            <a:bodyPr spcFirstLastPara="1" wrap="square" lIns="0" tIns="91425" rIns="0" bIns="91425" anchor="ctr" anchorCtr="0">
              <a:noAutofit/>
            </a:bodyPr>
            <a:lstStyle/>
            <a:p>
              <a:endParaRPr b="1" dirty="0">
                <a:solidFill>
                  <a:srgbClr val="4BACC6"/>
                </a:solidFill>
                <a:latin typeface="Fira Sans"/>
                <a:ea typeface="Fira Sans"/>
                <a:cs typeface="Fira Sans"/>
                <a:sym typeface="Fira Sans"/>
              </a:endParaRPr>
            </a:p>
          </p:txBody>
        </p:sp>
        <p:sp>
          <p:nvSpPr>
            <p:cNvPr id="2110" name="Google Shape;2110;p34"/>
            <p:cNvSpPr txBox="1"/>
            <p:nvPr/>
          </p:nvSpPr>
          <p:spPr>
            <a:xfrm>
              <a:off x="442712" y="1520733"/>
              <a:ext cx="1296000" cy="442200"/>
            </a:xfrm>
            <a:prstGeom prst="rect">
              <a:avLst/>
            </a:prstGeom>
            <a:noFill/>
            <a:ln>
              <a:noFill/>
            </a:ln>
          </p:spPr>
          <p:txBody>
            <a:bodyPr spcFirstLastPara="1" wrap="square" lIns="0" tIns="91425" rIns="0" bIns="91425" anchor="ctr" anchorCtr="0">
              <a:noAutofit/>
            </a:bodyPr>
            <a:lstStyle/>
            <a:p>
              <a:endParaRPr sz="1200" dirty="0">
                <a:solidFill>
                  <a:srgbClr val="000000"/>
                </a:solidFill>
                <a:latin typeface="Fira Sans"/>
                <a:ea typeface="Fira Sans"/>
                <a:cs typeface="Fira Sans"/>
                <a:sym typeface="Fira Sans"/>
              </a:endParaRPr>
            </a:p>
          </p:txBody>
        </p:sp>
      </p:grpSp>
      <p:grpSp>
        <p:nvGrpSpPr>
          <p:cNvPr id="2111" name="Google Shape;2111;p34"/>
          <p:cNvGrpSpPr/>
          <p:nvPr/>
        </p:nvGrpSpPr>
        <p:grpSpPr>
          <a:xfrm>
            <a:off x="7405298" y="2837113"/>
            <a:ext cx="1296003" cy="666258"/>
            <a:chOff x="7405297" y="1296675"/>
            <a:chExt cx="1296003" cy="666258"/>
          </a:xfrm>
        </p:grpSpPr>
        <p:sp>
          <p:nvSpPr>
            <p:cNvPr id="2112" name="Google Shape;2112;p34"/>
            <p:cNvSpPr txBox="1"/>
            <p:nvPr/>
          </p:nvSpPr>
          <p:spPr>
            <a:xfrm>
              <a:off x="7405301" y="1296675"/>
              <a:ext cx="1296000" cy="200400"/>
            </a:xfrm>
            <a:prstGeom prst="rect">
              <a:avLst/>
            </a:prstGeom>
            <a:noFill/>
            <a:ln>
              <a:noFill/>
            </a:ln>
          </p:spPr>
          <p:txBody>
            <a:bodyPr spcFirstLastPara="1" wrap="square" lIns="0" tIns="91425" rIns="0" bIns="91425" anchor="ctr" anchorCtr="0">
              <a:noAutofit/>
            </a:bodyPr>
            <a:lstStyle/>
            <a:p>
              <a:pPr algn="r"/>
              <a:endParaRPr b="1" dirty="0">
                <a:solidFill>
                  <a:srgbClr val="4F81BD"/>
                </a:solidFill>
                <a:latin typeface="Fira Sans"/>
                <a:ea typeface="Fira Sans"/>
                <a:cs typeface="Fira Sans"/>
                <a:sym typeface="Fira Sans"/>
              </a:endParaRPr>
            </a:p>
          </p:txBody>
        </p:sp>
        <p:sp>
          <p:nvSpPr>
            <p:cNvPr id="2113" name="Google Shape;2113;p34"/>
            <p:cNvSpPr txBox="1"/>
            <p:nvPr/>
          </p:nvSpPr>
          <p:spPr>
            <a:xfrm>
              <a:off x="7405297" y="1520733"/>
              <a:ext cx="1296000" cy="442200"/>
            </a:xfrm>
            <a:prstGeom prst="rect">
              <a:avLst/>
            </a:prstGeom>
            <a:noFill/>
            <a:ln>
              <a:noFill/>
            </a:ln>
          </p:spPr>
          <p:txBody>
            <a:bodyPr spcFirstLastPara="1" wrap="square" lIns="0" tIns="91425" rIns="0" bIns="91425" anchor="ctr" anchorCtr="0">
              <a:noAutofit/>
            </a:bodyPr>
            <a:lstStyle/>
            <a:p>
              <a:pPr algn="r"/>
              <a:endParaRPr sz="1200" dirty="0">
                <a:solidFill>
                  <a:srgbClr val="000000"/>
                </a:solidFill>
                <a:latin typeface="Fira Sans"/>
                <a:ea typeface="Fira Sans"/>
                <a:cs typeface="Fira Sans"/>
                <a:sym typeface="Fira Sans"/>
              </a:endParaRPr>
            </a:p>
          </p:txBody>
        </p:sp>
      </p:grpSp>
      <p:grpSp>
        <p:nvGrpSpPr>
          <p:cNvPr id="2114" name="Google Shape;2114;p34"/>
          <p:cNvGrpSpPr/>
          <p:nvPr/>
        </p:nvGrpSpPr>
        <p:grpSpPr>
          <a:xfrm>
            <a:off x="442713" y="4192206"/>
            <a:ext cx="1296065" cy="666258"/>
            <a:chOff x="442712" y="2651768"/>
            <a:chExt cx="1296065" cy="666258"/>
          </a:xfrm>
        </p:grpSpPr>
        <p:sp>
          <p:nvSpPr>
            <p:cNvPr id="2115" name="Google Shape;2115;p34"/>
            <p:cNvSpPr txBox="1"/>
            <p:nvPr/>
          </p:nvSpPr>
          <p:spPr>
            <a:xfrm>
              <a:off x="442777" y="2651768"/>
              <a:ext cx="1296000" cy="200400"/>
            </a:xfrm>
            <a:prstGeom prst="rect">
              <a:avLst/>
            </a:prstGeom>
            <a:noFill/>
            <a:ln>
              <a:noFill/>
            </a:ln>
          </p:spPr>
          <p:txBody>
            <a:bodyPr spcFirstLastPara="1" wrap="square" lIns="0" tIns="91425" rIns="0" bIns="91425" anchor="ctr" anchorCtr="0">
              <a:noAutofit/>
            </a:bodyPr>
            <a:lstStyle/>
            <a:p>
              <a:endParaRPr b="1" dirty="0">
                <a:solidFill>
                  <a:srgbClr val="4BACC6"/>
                </a:solidFill>
                <a:latin typeface="Fira Sans"/>
                <a:ea typeface="Fira Sans"/>
                <a:cs typeface="Fira Sans"/>
                <a:sym typeface="Fira Sans"/>
              </a:endParaRPr>
            </a:p>
          </p:txBody>
        </p:sp>
        <p:sp>
          <p:nvSpPr>
            <p:cNvPr id="2116" name="Google Shape;2116;p34"/>
            <p:cNvSpPr txBox="1"/>
            <p:nvPr/>
          </p:nvSpPr>
          <p:spPr>
            <a:xfrm>
              <a:off x="442712" y="2875827"/>
              <a:ext cx="1296000" cy="442200"/>
            </a:xfrm>
            <a:prstGeom prst="rect">
              <a:avLst/>
            </a:prstGeom>
            <a:noFill/>
            <a:ln>
              <a:noFill/>
            </a:ln>
          </p:spPr>
          <p:txBody>
            <a:bodyPr spcFirstLastPara="1" wrap="square" lIns="0" tIns="91425" rIns="0" bIns="91425" anchor="ctr" anchorCtr="0">
              <a:noAutofit/>
            </a:bodyPr>
            <a:lstStyle/>
            <a:p>
              <a:endParaRPr sz="1200" dirty="0">
                <a:solidFill>
                  <a:srgbClr val="000000"/>
                </a:solidFill>
                <a:latin typeface="Fira Sans"/>
                <a:ea typeface="Fira Sans"/>
                <a:cs typeface="Fira Sans"/>
                <a:sym typeface="Fira Sans"/>
              </a:endParaRPr>
            </a:p>
          </p:txBody>
        </p:sp>
      </p:grpSp>
      <p:grpSp>
        <p:nvGrpSpPr>
          <p:cNvPr id="2117" name="Google Shape;2117;p34"/>
          <p:cNvGrpSpPr/>
          <p:nvPr/>
        </p:nvGrpSpPr>
        <p:grpSpPr>
          <a:xfrm>
            <a:off x="7405298" y="4192211"/>
            <a:ext cx="1296003" cy="666255"/>
            <a:chOff x="7405297" y="2651772"/>
            <a:chExt cx="1296003" cy="666255"/>
          </a:xfrm>
        </p:grpSpPr>
        <p:sp>
          <p:nvSpPr>
            <p:cNvPr id="2118" name="Google Shape;2118;p34"/>
            <p:cNvSpPr txBox="1"/>
            <p:nvPr/>
          </p:nvSpPr>
          <p:spPr>
            <a:xfrm>
              <a:off x="7405301" y="2651772"/>
              <a:ext cx="1296000" cy="200400"/>
            </a:xfrm>
            <a:prstGeom prst="rect">
              <a:avLst/>
            </a:prstGeom>
            <a:noFill/>
            <a:ln>
              <a:noFill/>
            </a:ln>
          </p:spPr>
          <p:txBody>
            <a:bodyPr spcFirstLastPara="1" wrap="square" lIns="0" tIns="91425" rIns="0" bIns="91425" anchor="ctr" anchorCtr="0">
              <a:noAutofit/>
            </a:bodyPr>
            <a:lstStyle/>
            <a:p>
              <a:pPr algn="r"/>
              <a:endParaRPr b="1" dirty="0">
                <a:solidFill>
                  <a:srgbClr val="4F81BD"/>
                </a:solidFill>
                <a:latin typeface="Fira Sans"/>
                <a:ea typeface="Fira Sans"/>
                <a:cs typeface="Fira Sans"/>
                <a:sym typeface="Fira Sans"/>
              </a:endParaRPr>
            </a:p>
          </p:txBody>
        </p:sp>
        <p:sp>
          <p:nvSpPr>
            <p:cNvPr id="2119" name="Google Shape;2119;p34"/>
            <p:cNvSpPr txBox="1"/>
            <p:nvPr/>
          </p:nvSpPr>
          <p:spPr>
            <a:xfrm>
              <a:off x="7405297" y="2875827"/>
              <a:ext cx="1296000" cy="442200"/>
            </a:xfrm>
            <a:prstGeom prst="rect">
              <a:avLst/>
            </a:prstGeom>
            <a:noFill/>
            <a:ln>
              <a:noFill/>
            </a:ln>
          </p:spPr>
          <p:txBody>
            <a:bodyPr spcFirstLastPara="1" wrap="square" lIns="0" tIns="91425" rIns="0" bIns="91425" anchor="ctr" anchorCtr="0">
              <a:noAutofit/>
            </a:bodyPr>
            <a:lstStyle/>
            <a:p>
              <a:pPr algn="r"/>
              <a:endParaRPr sz="1200" dirty="0">
                <a:solidFill>
                  <a:srgbClr val="000000"/>
                </a:solidFill>
                <a:latin typeface="Fira Sans"/>
                <a:ea typeface="Fira Sans"/>
                <a:cs typeface="Fira Sans"/>
                <a:sym typeface="Fira Sans"/>
              </a:endParaRPr>
            </a:p>
          </p:txBody>
        </p:sp>
      </p:grpSp>
      <p:sp>
        <p:nvSpPr>
          <p:cNvPr id="2120" name="Google Shape;2120;p34"/>
          <p:cNvSpPr txBox="1"/>
          <p:nvPr/>
        </p:nvSpPr>
        <p:spPr>
          <a:xfrm flipH="1">
            <a:off x="1243111" y="4352274"/>
            <a:ext cx="2884465" cy="776318"/>
          </a:xfrm>
          <a:prstGeom prst="rect">
            <a:avLst/>
          </a:prstGeom>
          <a:noFill/>
          <a:ln>
            <a:noFill/>
          </a:ln>
        </p:spPr>
        <p:txBody>
          <a:bodyPr spcFirstLastPara="1" wrap="square" lIns="0" tIns="91425" rIns="0" bIns="91425" anchor="ctr" anchorCtr="0">
            <a:noAutofit/>
          </a:bodyPr>
          <a:lstStyle/>
          <a:p>
            <a:pPr algn="ctr"/>
            <a:r>
              <a:rPr lang="de-DE" sz="3000" b="1" dirty="0" smtClean="0">
                <a:solidFill>
                  <a:srgbClr val="4BACC6"/>
                </a:solidFill>
                <a:latin typeface="Fira Sans"/>
                <a:ea typeface="Fira Sans"/>
                <a:cs typeface="Fira Sans"/>
                <a:sym typeface="Fira Sans"/>
              </a:rPr>
              <a:t>Energie-gewinnung</a:t>
            </a:r>
            <a:endParaRPr sz="3000" b="1" dirty="0">
              <a:solidFill>
                <a:srgbClr val="4BACC6"/>
              </a:solidFill>
              <a:latin typeface="Fira Sans"/>
              <a:ea typeface="Fira Sans"/>
              <a:cs typeface="Fira Sans"/>
              <a:sym typeface="Fira Sans"/>
            </a:endParaRPr>
          </a:p>
        </p:txBody>
      </p:sp>
      <p:sp>
        <p:nvSpPr>
          <p:cNvPr id="2121" name="Google Shape;2121;p34"/>
          <p:cNvSpPr txBox="1"/>
          <p:nvPr/>
        </p:nvSpPr>
        <p:spPr>
          <a:xfrm flipH="1">
            <a:off x="5411402" y="3982072"/>
            <a:ext cx="2489726" cy="1516723"/>
          </a:xfrm>
          <a:prstGeom prst="rect">
            <a:avLst/>
          </a:prstGeom>
          <a:noFill/>
          <a:ln>
            <a:noFill/>
          </a:ln>
        </p:spPr>
        <p:txBody>
          <a:bodyPr spcFirstLastPara="1" wrap="square" lIns="0" tIns="91425" rIns="0" bIns="91425" anchor="ctr" anchorCtr="0">
            <a:noAutofit/>
          </a:bodyPr>
          <a:lstStyle/>
          <a:p>
            <a:pPr algn="ctr"/>
            <a:r>
              <a:rPr lang="de-DE" sz="3000" b="1" dirty="0" smtClean="0">
                <a:solidFill>
                  <a:srgbClr val="4F81BD"/>
                </a:solidFill>
                <a:latin typeface="Fira Sans"/>
                <a:ea typeface="Fira Sans"/>
                <a:cs typeface="Fira Sans"/>
                <a:sym typeface="Fira Sans"/>
              </a:rPr>
              <a:t>Lebensraum </a:t>
            </a:r>
            <a:r>
              <a:rPr lang="de-DE" sz="3000" b="1" dirty="0" err="1" smtClean="0">
                <a:solidFill>
                  <a:srgbClr val="4F81BD"/>
                </a:solidFill>
                <a:latin typeface="Fira Sans"/>
                <a:ea typeface="Fira Sans"/>
                <a:cs typeface="Fira Sans"/>
                <a:sym typeface="Fira Sans"/>
              </a:rPr>
              <a:t>Apfelstädt</a:t>
            </a:r>
            <a:endParaRPr sz="3000" b="1" dirty="0">
              <a:solidFill>
                <a:srgbClr val="4F81BD"/>
              </a:solidFill>
              <a:latin typeface="Fira Sans"/>
              <a:ea typeface="Fira Sans"/>
              <a:cs typeface="Fira Sans"/>
              <a:sym typeface="Fira Sans"/>
            </a:endParaRPr>
          </a:p>
        </p:txBody>
      </p:sp>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781" y="2237472"/>
            <a:ext cx="1374103" cy="1003148"/>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501" y="2238873"/>
            <a:ext cx="1383376" cy="966821"/>
          </a:xfrm>
          <a:prstGeom prst="rect">
            <a:avLst/>
          </a:prstGeom>
        </p:spPr>
      </p:pic>
      <p:sp>
        <p:nvSpPr>
          <p:cNvPr id="6" name="Fußzeilenplatzhalter 5"/>
          <p:cNvSpPr>
            <a:spLocks noGrp="1"/>
          </p:cNvSpPr>
          <p:nvPr>
            <p:ph type="ftr" sz="quarter" idx="11"/>
          </p:nvPr>
        </p:nvSpPr>
        <p:spPr>
          <a:xfrm>
            <a:off x="1243111" y="6356350"/>
            <a:ext cx="6658017" cy="365125"/>
          </a:xfrm>
        </p:spPr>
        <p:txBody>
          <a:bodyPr/>
          <a:lstStyle/>
          <a:p>
            <a:pPr lvl="0"/>
            <a:r>
              <a:rPr lang="de-DE" dirty="0">
                <a:solidFill>
                  <a:prstClr val="black"/>
                </a:solidFill>
              </a:rPr>
              <a:t>Petition E - 403/ 21 Öffentliche Anhörung Petitionsausschuss Thüringer Landtag 20. Januar 2022</a:t>
            </a:r>
          </a:p>
          <a:p>
            <a:endParaRPr lang="de-DE" dirty="0"/>
          </a:p>
        </p:txBody>
      </p:sp>
      <p:sp>
        <p:nvSpPr>
          <p:cNvPr id="7" name="Foliennummernplatzhalter 6"/>
          <p:cNvSpPr>
            <a:spLocks noGrp="1"/>
          </p:cNvSpPr>
          <p:nvPr>
            <p:ph type="sldNum" sz="quarter" idx="12"/>
          </p:nvPr>
        </p:nvSpPr>
        <p:spPr/>
        <p:txBody>
          <a:bodyPr/>
          <a:lstStyle/>
          <a:p>
            <a:fld id="{91D33A17-5E17-41CF-AB7F-9530BD06157D}" type="slidenum">
              <a:rPr lang="de-DE" smtClean="0"/>
              <a:t>44</a:t>
            </a:fld>
            <a:endParaRPr lang="de-DE"/>
          </a:p>
        </p:txBody>
      </p:sp>
    </p:spTree>
    <p:extLst>
      <p:ext uri="{BB962C8B-B14F-4D97-AF65-F5344CB8AC3E}">
        <p14:creationId xmlns:p14="http://schemas.microsoft.com/office/powerpoint/2010/main" val="13836246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Aus Sicht des Landkreises und der Anrainergemeinden</a:t>
            </a:r>
            <a:endParaRPr lang="de-DE" dirty="0"/>
          </a:p>
        </p:txBody>
      </p:sp>
      <p:sp>
        <p:nvSpPr>
          <p:cNvPr id="3" name="Inhaltsplatzhalter 2"/>
          <p:cNvSpPr>
            <a:spLocks noGrp="1"/>
          </p:cNvSpPr>
          <p:nvPr>
            <p:ph idx="1"/>
          </p:nvPr>
        </p:nvSpPr>
        <p:spPr/>
        <p:txBody>
          <a:bodyPr>
            <a:normAutofit/>
          </a:bodyPr>
          <a:lstStyle/>
          <a:p>
            <a:pPr marL="0" lvl="0" indent="0" algn="ctr">
              <a:buNone/>
            </a:pPr>
            <a:endParaRPr lang="de-DE" sz="2500" dirty="0" smtClean="0">
              <a:solidFill>
                <a:prstClr val="black"/>
              </a:solidFill>
            </a:endParaRPr>
          </a:p>
          <a:p>
            <a:pPr marL="0" lvl="0" indent="0" algn="ctr">
              <a:buNone/>
            </a:pPr>
            <a:endParaRPr lang="de-DE" sz="2500" dirty="0">
              <a:solidFill>
                <a:prstClr val="black"/>
              </a:solidFill>
            </a:endParaRPr>
          </a:p>
          <a:p>
            <a:pPr marL="0" lvl="0" indent="0">
              <a:buNone/>
            </a:pPr>
            <a:r>
              <a:rPr lang="de-DE" sz="2500" dirty="0" smtClean="0">
                <a:solidFill>
                  <a:prstClr val="black"/>
                </a:solidFill>
              </a:rPr>
              <a:t>Umweltverträglichkeitsprüfung </a:t>
            </a:r>
          </a:p>
          <a:p>
            <a:pPr marL="0" lvl="0" indent="0">
              <a:buNone/>
            </a:pPr>
            <a:r>
              <a:rPr lang="de-DE" sz="2500" dirty="0" smtClean="0">
                <a:solidFill>
                  <a:prstClr val="black"/>
                </a:solidFill>
              </a:rPr>
              <a:t>durchführen, aktuelle Maßstäbe beachten.</a:t>
            </a:r>
          </a:p>
          <a:p>
            <a:pPr marL="0" lvl="0" indent="0" algn="ctr">
              <a:buNone/>
            </a:pPr>
            <a:endParaRPr lang="de-DE" sz="2500" dirty="0">
              <a:solidFill>
                <a:prstClr val="black"/>
              </a:solidFill>
            </a:endParaRPr>
          </a:p>
          <a:p>
            <a:pPr marL="0" lvl="0" indent="0" algn="ctr">
              <a:buNone/>
            </a:pPr>
            <a:endParaRPr lang="de-DE" sz="2500" dirty="0" smtClean="0">
              <a:solidFill>
                <a:prstClr val="black"/>
              </a:solidFill>
            </a:endParaRPr>
          </a:p>
          <a:p>
            <a:pPr marL="0" lvl="0" indent="0" algn="r">
              <a:buNone/>
            </a:pPr>
            <a:r>
              <a:rPr lang="de-DE" sz="2500" dirty="0">
                <a:solidFill>
                  <a:prstClr val="black"/>
                </a:solidFill>
              </a:rPr>
              <a:t>Der Landkreis und die Anrainerkommunen </a:t>
            </a:r>
            <a:endParaRPr lang="de-DE" sz="2500" dirty="0" smtClean="0">
              <a:solidFill>
                <a:prstClr val="black"/>
              </a:solidFill>
            </a:endParaRPr>
          </a:p>
          <a:p>
            <a:pPr marL="0" lvl="0" indent="0" algn="r">
              <a:buNone/>
            </a:pPr>
            <a:r>
              <a:rPr lang="de-DE" sz="2500" dirty="0" smtClean="0">
                <a:solidFill>
                  <a:prstClr val="black"/>
                </a:solidFill>
              </a:rPr>
              <a:t>werden </a:t>
            </a:r>
            <a:r>
              <a:rPr lang="de-DE" sz="2500" dirty="0">
                <a:solidFill>
                  <a:prstClr val="black"/>
                </a:solidFill>
              </a:rPr>
              <a:t>die Entwicklung weiterhin </a:t>
            </a:r>
            <a:endParaRPr lang="de-DE" sz="2500" dirty="0" smtClean="0">
              <a:solidFill>
                <a:prstClr val="black"/>
              </a:solidFill>
            </a:endParaRPr>
          </a:p>
          <a:p>
            <a:pPr marL="0" lvl="0" indent="0" algn="r">
              <a:buNone/>
            </a:pPr>
            <a:r>
              <a:rPr lang="de-DE" sz="2500" dirty="0" smtClean="0">
                <a:solidFill>
                  <a:prstClr val="black"/>
                </a:solidFill>
              </a:rPr>
              <a:t>kritisch </a:t>
            </a:r>
            <a:r>
              <a:rPr lang="de-DE" sz="2500" dirty="0">
                <a:solidFill>
                  <a:prstClr val="black"/>
                </a:solidFill>
              </a:rPr>
              <a:t>begleiten.</a:t>
            </a:r>
          </a:p>
          <a:p>
            <a:pPr lvl="0"/>
            <a:endParaRPr lang="de-DE" sz="2500" dirty="0">
              <a:solidFill>
                <a:prstClr val="black"/>
              </a:solidFill>
            </a:endParaRPr>
          </a:p>
          <a:p>
            <a:pPr marL="0" indent="0">
              <a:buNone/>
            </a:pPr>
            <a:endParaRPr lang="de-DE" dirty="0"/>
          </a:p>
        </p:txBody>
      </p:sp>
      <p:sp>
        <p:nvSpPr>
          <p:cNvPr id="4" name="Fußzeilenplatzhalter 3"/>
          <p:cNvSpPr>
            <a:spLocks noGrp="1"/>
          </p:cNvSpPr>
          <p:nvPr>
            <p:ph type="ftr" sz="quarter" idx="11"/>
          </p:nvPr>
        </p:nvSpPr>
        <p:spPr>
          <a:xfrm>
            <a:off x="971600" y="6356350"/>
            <a:ext cx="7200800" cy="365125"/>
          </a:xfrm>
        </p:spPr>
        <p:txBody>
          <a:bodyPr/>
          <a:lstStyle/>
          <a:p>
            <a:pPr lvl="0"/>
            <a:r>
              <a:rPr lang="de-DE" dirty="0">
                <a:solidFill>
                  <a:prstClr val="black"/>
                </a:solidFill>
              </a:rPr>
              <a:t>Petition E - 403/ 21 Öffentliche Anhörung Petitionsausschuss Thüringer Landtag 20. Januar 2022</a:t>
            </a:r>
          </a:p>
          <a:p>
            <a:endParaRPr lang="de-DE" dirty="0">
              <a:solidFill>
                <a:prstClr val="black">
                  <a:tint val="75000"/>
                </a:prstClr>
              </a:solidFill>
            </a:endParaRPr>
          </a:p>
        </p:txBody>
      </p:sp>
      <p:sp>
        <p:nvSpPr>
          <p:cNvPr id="5" name="Foliennummernplatzhalter 4"/>
          <p:cNvSpPr>
            <a:spLocks noGrp="1"/>
          </p:cNvSpPr>
          <p:nvPr>
            <p:ph type="sldNum" sz="quarter" idx="12"/>
          </p:nvPr>
        </p:nvSpPr>
        <p:spPr/>
        <p:txBody>
          <a:bodyPr/>
          <a:lstStyle/>
          <a:p>
            <a:fld id="{91D33A17-5E17-41CF-AB7F-9530BD06157D}" type="slidenum">
              <a:rPr lang="de-DE" smtClean="0">
                <a:solidFill>
                  <a:prstClr val="black">
                    <a:tint val="75000"/>
                  </a:prstClr>
                </a:solidFill>
              </a:rPr>
              <a:pPr/>
              <a:t>45</a:t>
            </a:fld>
            <a:endParaRPr lang="de-DE">
              <a:solidFill>
                <a:prstClr val="black">
                  <a:tint val="75000"/>
                </a:prstClr>
              </a:solidFill>
            </a:endParaRP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77263">
            <a:off x="6289895" y="1653427"/>
            <a:ext cx="2143125" cy="2143125"/>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93482">
            <a:off x="808449" y="3807262"/>
            <a:ext cx="1903952" cy="1903952"/>
          </a:xfrm>
          <a:prstGeom prst="rect">
            <a:avLst/>
          </a:prstGeom>
        </p:spPr>
      </p:pic>
    </p:spTree>
    <p:extLst>
      <p:ext uri="{BB962C8B-B14F-4D97-AF65-F5344CB8AC3E}">
        <p14:creationId xmlns:p14="http://schemas.microsoft.com/office/powerpoint/2010/main" val="24121898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476672"/>
            <a:ext cx="8352928" cy="5688632"/>
          </a:xfrm>
        </p:spPr>
        <p:txBody>
          <a:bodyPr>
            <a:normAutofit/>
          </a:bodyPr>
          <a:lstStyle/>
          <a:p>
            <a:pPr algn="just"/>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pPr algn="just"/>
            <a:endParaRPr lang="de-DE" sz="2800" dirty="0" smtClean="0">
              <a:solidFill>
                <a:schemeClr val="tx1">
                  <a:lumMod val="75000"/>
                  <a:lumOff val="25000"/>
                </a:schemeClr>
              </a:solidFill>
              <a:latin typeface="Arial" panose="020B0604020202020204" pitchFamily="34" charset="0"/>
              <a:cs typeface="Arial" panose="020B0604020202020204" pitchFamily="34" charset="0"/>
            </a:endParaRPr>
          </a:p>
          <a:p>
            <a:r>
              <a:rPr lang="de-DE" sz="4000" dirty="0" smtClean="0">
                <a:solidFill>
                  <a:schemeClr val="tx1">
                    <a:lumMod val="75000"/>
                    <a:lumOff val="25000"/>
                  </a:schemeClr>
                </a:solidFill>
                <a:latin typeface="Arial" panose="020B0604020202020204" pitchFamily="34" charset="0"/>
                <a:cs typeface="Arial" panose="020B0604020202020204" pitchFamily="34" charset="0"/>
              </a:rPr>
              <a:t>Vielen Dank für Ihre Aufmerksamkeit!</a:t>
            </a:r>
          </a:p>
          <a:p>
            <a:endParaRPr lang="de-DE" sz="1400" dirty="0" smtClean="0">
              <a:solidFill>
                <a:schemeClr val="tx1">
                  <a:lumMod val="75000"/>
                  <a:lumOff val="25000"/>
                </a:schemeClr>
              </a:solidFill>
              <a:latin typeface="Arial" panose="020B0604020202020204" pitchFamily="34" charset="0"/>
              <a:cs typeface="Arial" panose="020B0604020202020204" pitchFamily="34" charset="0"/>
            </a:endParaRPr>
          </a:p>
          <a:p>
            <a:endParaRPr lang="de-DE" sz="1400" dirty="0">
              <a:solidFill>
                <a:schemeClr val="tx1">
                  <a:lumMod val="75000"/>
                  <a:lumOff val="25000"/>
                </a:schemeClr>
              </a:solidFill>
              <a:latin typeface="Arial" panose="020B0604020202020204" pitchFamily="34" charset="0"/>
              <a:cs typeface="Arial" panose="020B0604020202020204" pitchFamily="34" charset="0"/>
            </a:endParaRPr>
          </a:p>
          <a:p>
            <a:endParaRPr lang="de-DE" sz="1400"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14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Quellen</a:t>
            </a:r>
            <a:r>
              <a:rPr lang="de-DE" sz="1400" dirty="0" smtClean="0">
                <a:solidFill>
                  <a:schemeClr val="tx1">
                    <a:lumMod val="75000"/>
                    <a:lumOff val="25000"/>
                  </a:schemeClr>
                </a:solidFill>
                <a:latin typeface="Arial" panose="020B0604020202020204" pitchFamily="34" charset="0"/>
                <a:cs typeface="Arial" panose="020B0604020202020204" pitchFamily="34" charset="0"/>
              </a:rPr>
              <a:t>:</a:t>
            </a: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Schema Folie 4</a:t>
            </a:r>
            <a:r>
              <a:rPr lang="de-DE" sz="1400" dirty="0">
                <a:solidFill>
                  <a:schemeClr val="tx1">
                    <a:lumMod val="75000"/>
                    <a:lumOff val="25000"/>
                  </a:schemeClr>
                </a:solidFill>
                <a:latin typeface="Arial" panose="020B0604020202020204" pitchFamily="34" charset="0"/>
                <a:cs typeface="Arial" panose="020B0604020202020204" pitchFamily="34" charset="0"/>
              </a:rPr>
              <a:t>: Prof. Dr. Michael </a:t>
            </a:r>
            <a:r>
              <a:rPr lang="de-DE" sz="1400" dirty="0" err="1">
                <a:solidFill>
                  <a:schemeClr val="tx1">
                    <a:lumMod val="75000"/>
                    <a:lumOff val="25000"/>
                  </a:schemeClr>
                </a:solidFill>
                <a:latin typeface="Arial" panose="020B0604020202020204" pitchFamily="34" charset="0"/>
                <a:cs typeface="Arial" panose="020B0604020202020204" pitchFamily="34" charset="0"/>
              </a:rPr>
              <a:t>Stützer</a:t>
            </a:r>
            <a:endParaRPr lang="de-DE" sz="1400" dirty="0">
              <a:solidFill>
                <a:schemeClr val="tx1">
                  <a:lumMod val="75000"/>
                  <a:lumOff val="25000"/>
                </a:schemeClr>
              </a:solidFill>
              <a:latin typeface="Arial" panose="020B0604020202020204" pitchFamily="34" charset="0"/>
              <a:cs typeface="Arial" panose="020B0604020202020204" pitchFamily="34" charset="0"/>
            </a:endParaRP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Diagramme: Prof. Dr. Michael </a:t>
            </a:r>
            <a:r>
              <a:rPr lang="de-DE" sz="1400" dirty="0" err="1" smtClean="0">
                <a:solidFill>
                  <a:schemeClr val="tx1">
                    <a:lumMod val="75000"/>
                    <a:lumOff val="25000"/>
                  </a:schemeClr>
                </a:solidFill>
                <a:latin typeface="Arial" panose="020B0604020202020204" pitchFamily="34" charset="0"/>
                <a:cs typeface="Arial" panose="020B0604020202020204" pitchFamily="34" charset="0"/>
              </a:rPr>
              <a:t>Stützer</a:t>
            </a:r>
            <a:endParaRPr lang="de-DE" sz="14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Fotos: A. </a:t>
            </a:r>
            <a:r>
              <a:rPr lang="de-DE" sz="1400" dirty="0" err="1" smtClean="0">
                <a:solidFill>
                  <a:schemeClr val="tx1">
                    <a:lumMod val="75000"/>
                    <a:lumOff val="25000"/>
                  </a:schemeClr>
                </a:solidFill>
                <a:latin typeface="Arial" panose="020B0604020202020204" pitchFamily="34" charset="0"/>
                <a:cs typeface="Arial" panose="020B0604020202020204" pitchFamily="34" charset="0"/>
              </a:rPr>
              <a:t>Reidelbach</a:t>
            </a:r>
            <a:r>
              <a:rPr lang="de-DE" sz="1400" dirty="0" smtClean="0">
                <a:solidFill>
                  <a:schemeClr val="tx1">
                    <a:lumMod val="75000"/>
                    <a:lumOff val="25000"/>
                  </a:schemeClr>
                </a:solidFill>
                <a:latin typeface="Arial" panose="020B0604020202020204" pitchFamily="34" charset="0"/>
                <a:cs typeface="Arial" panose="020B0604020202020204" pitchFamily="34" charset="0"/>
              </a:rPr>
              <a:t>, S. Kaiser, M. Wunderlich, R. </a:t>
            </a:r>
            <a:r>
              <a:rPr lang="de-DE" sz="1400" dirty="0" smtClean="0">
                <a:solidFill>
                  <a:schemeClr val="tx1">
                    <a:lumMod val="75000"/>
                    <a:lumOff val="25000"/>
                  </a:schemeClr>
                </a:solidFill>
                <a:latin typeface="Arial" panose="020B0604020202020204" pitchFamily="34" charset="0"/>
                <a:cs typeface="Arial" panose="020B0604020202020204" pitchFamily="34" charset="0"/>
              </a:rPr>
              <a:t>Heinemann, R. Schöppe, L. Fritsche, S. Dahme</a:t>
            </a:r>
            <a:endParaRPr lang="de-DE" sz="1400" dirty="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           Thomas L.	</a:t>
            </a:r>
            <a:endParaRPr lang="de-DE" sz="1400" dirty="0">
              <a:solidFill>
                <a:schemeClr val="tx1">
                  <a:lumMod val="75000"/>
                  <a:lumOff val="25000"/>
                </a:schemeClr>
              </a:solidFill>
              <a:latin typeface="Arial" panose="020B0604020202020204" pitchFamily="34" charset="0"/>
              <a:cs typeface="Arial" panose="020B0604020202020204" pitchFamily="34" charset="0"/>
            </a:endParaRPr>
          </a:p>
          <a:p>
            <a:pPr algn="l"/>
            <a:endParaRPr lang="de-DE" sz="1400" smtClean="0">
              <a:solidFill>
                <a:schemeClr val="tx1">
                  <a:lumMod val="75000"/>
                  <a:lumOff val="25000"/>
                </a:schemeClr>
              </a:solidFill>
              <a:latin typeface="Arial" panose="020B0604020202020204" pitchFamily="34" charset="0"/>
              <a:cs typeface="Arial" panose="020B0604020202020204" pitchFamily="34" charset="0"/>
            </a:endParaRPr>
          </a:p>
          <a:p>
            <a:pPr algn="l"/>
            <a:r>
              <a:rPr lang="de-DE" sz="1400" smtClean="0">
                <a:solidFill>
                  <a:schemeClr val="tx1">
                    <a:lumMod val="75000"/>
                    <a:lumOff val="25000"/>
                  </a:schemeClr>
                </a:solidFill>
                <a:latin typeface="Arial" panose="020B0604020202020204" pitchFamily="34" charset="0"/>
                <a:cs typeface="Arial" panose="020B0604020202020204" pitchFamily="34" charset="0"/>
              </a:rPr>
              <a:t>Anhang</a:t>
            </a:r>
            <a:r>
              <a:rPr lang="de-DE" sz="1400" dirty="0" smtClean="0">
                <a:solidFill>
                  <a:schemeClr val="tx1">
                    <a:lumMod val="75000"/>
                    <a:lumOff val="25000"/>
                  </a:schemeClr>
                </a:solidFill>
                <a:latin typeface="Arial" panose="020B0604020202020204" pitchFamily="34" charset="0"/>
                <a:cs typeface="Arial" panose="020B0604020202020204" pitchFamily="34" charset="0"/>
              </a:rPr>
              <a:t>:</a:t>
            </a:r>
          </a:p>
          <a:p>
            <a:pPr algn="l"/>
            <a:r>
              <a:rPr lang="de-DE" sz="1400" dirty="0">
                <a:solidFill>
                  <a:schemeClr val="tx1">
                    <a:lumMod val="75000"/>
                    <a:lumOff val="25000"/>
                  </a:schemeClr>
                </a:solidFill>
                <a:latin typeface="Arial" panose="020B0604020202020204" pitchFamily="34" charset="0"/>
                <a:cs typeface="Arial" panose="020B0604020202020204" pitchFamily="34" charset="0"/>
              </a:rPr>
              <a:t>Prof. Dr. Michael </a:t>
            </a:r>
            <a:r>
              <a:rPr lang="de-DE" sz="1400" dirty="0" err="1">
                <a:solidFill>
                  <a:schemeClr val="tx1">
                    <a:lumMod val="75000"/>
                    <a:lumOff val="25000"/>
                  </a:schemeClr>
                </a:solidFill>
                <a:latin typeface="Arial" panose="020B0604020202020204" pitchFamily="34" charset="0"/>
                <a:cs typeface="Arial" panose="020B0604020202020204" pitchFamily="34" charset="0"/>
              </a:rPr>
              <a:t>Stützer</a:t>
            </a:r>
            <a:endParaRPr lang="de-DE" sz="1400" dirty="0">
              <a:solidFill>
                <a:schemeClr val="tx1">
                  <a:lumMod val="75000"/>
                  <a:lumOff val="25000"/>
                </a:schemeClr>
              </a:solidFill>
              <a:latin typeface="Arial" panose="020B0604020202020204" pitchFamily="34" charset="0"/>
              <a:cs typeface="Arial" panose="020B0604020202020204" pitchFamily="34" charset="0"/>
            </a:endParaRPr>
          </a:p>
          <a:p>
            <a:pPr algn="l"/>
            <a:r>
              <a:rPr lang="de-DE" sz="1400" dirty="0" smtClean="0">
                <a:solidFill>
                  <a:schemeClr val="tx1">
                    <a:lumMod val="75000"/>
                    <a:lumOff val="25000"/>
                  </a:schemeClr>
                </a:solidFill>
                <a:latin typeface="Arial" panose="020B0604020202020204" pitchFamily="34" charset="0"/>
                <a:cs typeface="Arial" panose="020B0604020202020204" pitchFamily="34" charset="0"/>
              </a:rPr>
              <a:t>Analyse </a:t>
            </a:r>
            <a:r>
              <a:rPr lang="de-DE" sz="1400" dirty="0">
                <a:solidFill>
                  <a:schemeClr val="tx1">
                    <a:lumMod val="75000"/>
                    <a:lumOff val="25000"/>
                  </a:schemeClr>
                </a:solidFill>
                <a:latin typeface="Arial" panose="020B0604020202020204" pitchFamily="34" charset="0"/>
                <a:cs typeface="Arial" panose="020B0604020202020204" pitchFamily="34" charset="0"/>
              </a:rPr>
              <a:t>des Einflusses der Westringkaskade auf das Niedrigwasser in der </a:t>
            </a:r>
            <a:r>
              <a:rPr lang="de-DE" sz="1400" dirty="0" err="1">
                <a:solidFill>
                  <a:schemeClr val="tx1">
                    <a:lumMod val="75000"/>
                    <a:lumOff val="25000"/>
                  </a:schemeClr>
                </a:solidFill>
                <a:latin typeface="Arial" panose="020B0604020202020204" pitchFamily="34" charset="0"/>
                <a:cs typeface="Arial" panose="020B0604020202020204" pitchFamily="34" charset="0"/>
              </a:rPr>
              <a:t>Apfelstädt</a:t>
            </a:r>
            <a:endParaRPr lang="de-DE"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46</a:t>
            </a:fld>
            <a:endParaRPr lang="de-DE" dirty="0"/>
          </a:p>
        </p:txBody>
      </p:sp>
    </p:spTree>
    <p:extLst>
      <p:ext uri="{BB962C8B-B14F-4D97-AF65-F5344CB8AC3E}">
        <p14:creationId xmlns:p14="http://schemas.microsoft.com/office/powerpoint/2010/main" val="33481134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472608"/>
          </a:xfrm>
        </p:spPr>
        <p:txBody>
          <a:bodyPr>
            <a:normAutofit/>
          </a:bodyPr>
          <a:lstStyle/>
          <a:p>
            <a:pPr algn="just"/>
            <a:r>
              <a:rPr lang="de-DE" sz="2400" b="1" dirty="0" smtClean="0">
                <a:solidFill>
                  <a:schemeClr val="tx1">
                    <a:lumMod val="75000"/>
                    <a:lumOff val="25000"/>
                  </a:schemeClr>
                </a:solidFill>
                <a:latin typeface="Arial" panose="020B0604020202020204" pitchFamily="34" charset="0"/>
                <a:cs typeface="Arial" panose="020B0604020202020204" pitchFamily="34" charset="0"/>
              </a:rPr>
              <a:t>Und dann kam das Projekt Westringkaskade:</a:t>
            </a:r>
          </a:p>
          <a:p>
            <a:pPr algn="just"/>
            <a:endParaRPr lang="de-DE" sz="24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24034"/>
            <a:ext cx="4408407" cy="3306305"/>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1101594"/>
            <a:ext cx="3640461" cy="4853949"/>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89" y="2649238"/>
            <a:ext cx="4408407" cy="3306305"/>
          </a:xfrm>
          <a:prstGeom prst="rect">
            <a:avLst/>
          </a:prstGeom>
        </p:spPr>
      </p:pic>
      <p:sp>
        <p:nvSpPr>
          <p:cNvPr id="6" name="Foliennummernplatzhalter 5"/>
          <p:cNvSpPr>
            <a:spLocks noGrp="1"/>
          </p:cNvSpPr>
          <p:nvPr>
            <p:ph type="sldNum" sz="quarter" idx="12"/>
          </p:nvPr>
        </p:nvSpPr>
        <p:spPr/>
        <p:txBody>
          <a:bodyPr/>
          <a:lstStyle/>
          <a:p>
            <a:fld id="{91D33A17-5E17-41CF-AB7F-9530BD06157D}" type="slidenum">
              <a:rPr lang="de-DE" smtClean="0"/>
              <a:t>5</a:t>
            </a:fld>
            <a:endParaRPr lang="de-DE"/>
          </a:p>
        </p:txBody>
      </p:sp>
    </p:spTree>
    <p:extLst>
      <p:ext uri="{BB962C8B-B14F-4D97-AF65-F5344CB8AC3E}">
        <p14:creationId xmlns:p14="http://schemas.microsoft.com/office/powerpoint/2010/main" val="133996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95536" y="332656"/>
            <a:ext cx="8424936" cy="5400600"/>
          </a:xfrm>
        </p:spPr>
        <p:txBody>
          <a:bodyPr>
            <a:normAutofit/>
          </a:bodyPr>
          <a:lstStyle/>
          <a:p>
            <a:endParaRPr lang="de-DE" sz="4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950" y="332656"/>
            <a:ext cx="5496018" cy="288032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158" y="1556793"/>
            <a:ext cx="3409872" cy="4262341"/>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43" y="332657"/>
            <a:ext cx="3053139" cy="3816423"/>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243" y="3145385"/>
            <a:ext cx="5101853" cy="2673749"/>
          </a:xfrm>
          <a:prstGeom prst="rect">
            <a:avLst/>
          </a:prstGeom>
        </p:spPr>
      </p:pic>
      <p:sp>
        <p:nvSpPr>
          <p:cNvPr id="6" name="Foliennummernplatzhalter 5"/>
          <p:cNvSpPr>
            <a:spLocks noGrp="1"/>
          </p:cNvSpPr>
          <p:nvPr>
            <p:ph type="sldNum" sz="quarter" idx="12"/>
          </p:nvPr>
        </p:nvSpPr>
        <p:spPr/>
        <p:txBody>
          <a:bodyPr/>
          <a:lstStyle/>
          <a:p>
            <a:fld id="{91D33A17-5E17-41CF-AB7F-9530BD06157D}" type="slidenum">
              <a:rPr lang="de-DE" smtClean="0"/>
              <a:t>6</a:t>
            </a:fld>
            <a:endParaRPr lang="de-DE"/>
          </a:p>
        </p:txBody>
      </p:sp>
    </p:spTree>
    <p:extLst>
      <p:ext uri="{BB962C8B-B14F-4D97-AF65-F5344CB8AC3E}">
        <p14:creationId xmlns:p14="http://schemas.microsoft.com/office/powerpoint/2010/main" val="426956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328592"/>
          </a:xfrm>
        </p:spPr>
        <p:txBody>
          <a:bodyPr>
            <a:normAutofit/>
          </a:bodyPr>
          <a:lstStyle/>
          <a:p>
            <a:r>
              <a:rPr lang="de-DE" sz="2800" dirty="0" smtClean="0">
                <a:solidFill>
                  <a:schemeClr val="tx1">
                    <a:lumMod val="75000"/>
                    <a:lumOff val="25000"/>
                  </a:schemeClr>
                </a:solidFill>
                <a:latin typeface="Arial" panose="020B0604020202020204" pitchFamily="34" charset="0"/>
                <a:cs typeface="Arial" panose="020B0604020202020204" pitchFamily="34" charset="0"/>
              </a:rPr>
              <a:t>Ausgangssituation</a:t>
            </a:r>
          </a:p>
          <a:p>
            <a:pPr algn="just"/>
            <a:endParaRPr lang="de-DE" sz="28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3726" y="1968974"/>
            <a:ext cx="445549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C:\Users\Markert\AppData\Local\Temp\Graphik_Schmalwasser_2008-20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28" y="1967838"/>
            <a:ext cx="4455496" cy="3240360"/>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p:cNvSpPr>
            <a:spLocks noGrp="1"/>
          </p:cNvSpPr>
          <p:nvPr>
            <p:ph type="sldNum" sz="quarter" idx="12"/>
          </p:nvPr>
        </p:nvSpPr>
        <p:spPr/>
        <p:txBody>
          <a:bodyPr/>
          <a:lstStyle/>
          <a:p>
            <a:fld id="{91D33A17-5E17-41CF-AB7F-9530BD06157D}" type="slidenum">
              <a:rPr lang="de-DE" smtClean="0"/>
              <a:t>7</a:t>
            </a:fld>
            <a:endParaRPr lang="de-DE"/>
          </a:p>
        </p:txBody>
      </p:sp>
    </p:spTree>
    <p:extLst>
      <p:ext uri="{BB962C8B-B14F-4D97-AF65-F5344CB8AC3E}">
        <p14:creationId xmlns:p14="http://schemas.microsoft.com/office/powerpoint/2010/main" val="2771849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328592"/>
          </a:xfrm>
        </p:spPr>
        <p:txBody>
          <a:bodyPr>
            <a:normAutofit lnSpcReduction="10000"/>
          </a:bodyPr>
          <a:lstStyle/>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Mit Außerbetriebnahme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Trinkwasseraufberei-tunganlage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der TFW an der Talsperre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Anfang 2005 erfolgte keine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Wasserablei-tung</a:t>
            </a:r>
            <a:r>
              <a:rPr lang="de-DE" sz="2600" dirty="0" smtClean="0">
                <a:solidFill>
                  <a:schemeClr val="tx1">
                    <a:lumMod val="75000"/>
                    <a:lumOff val="25000"/>
                  </a:schemeClr>
                </a:solidFill>
                <a:latin typeface="Arial" panose="020B0604020202020204" pitchFamily="34" charset="0"/>
                <a:cs typeface="Arial" panose="020B0604020202020204" pitchFamily="34" charset="0"/>
              </a:rPr>
              <a:t> über den oberen Teil des sog. Westrings mehr.</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Bereits vor 2005 wurde die Möglichkeit der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maxima-len</a:t>
            </a:r>
            <a:r>
              <a:rPr lang="de-DE" sz="2600" dirty="0" smtClean="0">
                <a:solidFill>
                  <a:schemeClr val="tx1">
                    <a:lumMod val="75000"/>
                    <a:lumOff val="25000"/>
                  </a:schemeClr>
                </a:solidFill>
                <a:latin typeface="Arial" panose="020B0604020202020204" pitchFamily="34" charset="0"/>
                <a:cs typeface="Arial" panose="020B0604020202020204" pitchFamily="34" charset="0"/>
              </a:rPr>
              <a:t> Trink- und Brauchwasserentnahme, mit Ausnah-</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me</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der Zeit für die Sanierung der Talsperre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Ohra</a:t>
            </a:r>
            <a:r>
              <a:rPr lang="de-DE" sz="2600" dirty="0" smtClean="0">
                <a:solidFill>
                  <a:schemeClr val="tx1">
                    <a:lumMod val="75000"/>
                    <a:lumOff val="25000"/>
                  </a:schemeClr>
                </a:solidFill>
                <a:latin typeface="Arial" panose="020B0604020202020204" pitchFamily="34" charset="0"/>
                <a:cs typeface="Arial" panose="020B0604020202020204" pitchFamily="34" charset="0"/>
              </a:rPr>
              <a:t>, nicht vollständig ausgeschöpft, aufgrund des gesunkenen Wasserbedarfes.</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Der gesunkene Wasserbedarf führte zur Umstellung der Trinkwasserversorgung allein durch die Talsperre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Ohra</a:t>
            </a:r>
            <a:r>
              <a:rPr lang="de-DE" sz="2600" dirty="0" smtClean="0">
                <a:solidFill>
                  <a:schemeClr val="tx1">
                    <a:lumMod val="75000"/>
                    <a:lumOff val="25000"/>
                  </a:schemeClr>
                </a:solidFill>
                <a:latin typeface="Arial" panose="020B0604020202020204" pitchFamily="34" charset="0"/>
                <a:cs typeface="Arial" panose="020B0604020202020204" pitchFamily="34" charset="0"/>
              </a:rPr>
              <a:t> ab Anfang 2005</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Ø"/>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8</a:t>
            </a:fld>
            <a:endParaRPr lang="de-DE"/>
          </a:p>
        </p:txBody>
      </p:sp>
    </p:spTree>
    <p:extLst>
      <p:ext uri="{BB962C8B-B14F-4D97-AF65-F5344CB8AC3E}">
        <p14:creationId xmlns:p14="http://schemas.microsoft.com/office/powerpoint/2010/main" val="18006188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7544" y="476672"/>
            <a:ext cx="8280920" cy="5544616"/>
          </a:xfrm>
        </p:spPr>
        <p:txBody>
          <a:bodyPr>
            <a:normAutofit/>
          </a:bodyPr>
          <a:lstStyle/>
          <a:p>
            <a:pPr algn="l"/>
            <a:r>
              <a:rPr lang="de-DE" sz="2600" b="1" dirty="0" smtClean="0">
                <a:solidFill>
                  <a:schemeClr val="tx1">
                    <a:lumMod val="75000"/>
                    <a:lumOff val="25000"/>
                  </a:schemeClr>
                </a:solidFill>
                <a:latin typeface="Arial" panose="020B0604020202020204" pitchFamily="34" charset="0"/>
                <a:cs typeface="Arial" panose="020B0604020202020204" pitchFamily="34" charset="0"/>
              </a:rPr>
              <a:t>Folge:</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Die </a:t>
            </a:r>
            <a:r>
              <a:rPr lang="de-DE" sz="2600" dirty="0">
                <a:solidFill>
                  <a:schemeClr val="tx1">
                    <a:lumMod val="75000"/>
                    <a:lumOff val="25000"/>
                  </a:schemeClr>
                </a:solidFill>
                <a:latin typeface="Arial" panose="020B0604020202020204" pitchFamily="34" charset="0"/>
                <a:cs typeface="Arial" panose="020B0604020202020204" pitchFamily="34" charset="0"/>
              </a:rPr>
              <a:t>Talsperren </a:t>
            </a:r>
            <a:r>
              <a:rPr lang="de-DE" sz="2600" dirty="0" err="1">
                <a:solidFill>
                  <a:schemeClr val="tx1">
                    <a:lumMod val="75000"/>
                    <a:lumOff val="25000"/>
                  </a:schemeClr>
                </a:solidFill>
                <a:latin typeface="Arial" panose="020B0604020202020204" pitchFamily="34" charset="0"/>
                <a:cs typeface="Arial" panose="020B0604020202020204" pitchFamily="34" charset="0"/>
              </a:rPr>
              <a:t>Tambach</a:t>
            </a:r>
            <a:r>
              <a:rPr lang="de-DE" sz="2600" dirty="0">
                <a:solidFill>
                  <a:schemeClr val="tx1">
                    <a:lumMod val="75000"/>
                    <a:lumOff val="25000"/>
                  </a:schemeClr>
                </a:solidFill>
                <a:latin typeface="Arial" panose="020B0604020202020204" pitchFamily="34" charset="0"/>
                <a:cs typeface="Arial" panose="020B0604020202020204" pitchFamily="34" charset="0"/>
              </a:rPr>
              <a:t> – </a:t>
            </a:r>
            <a:r>
              <a:rPr lang="de-DE" sz="2600" dirty="0" err="1">
                <a:solidFill>
                  <a:schemeClr val="tx1">
                    <a:lumMod val="75000"/>
                    <a:lumOff val="25000"/>
                  </a:schemeClr>
                </a:solidFill>
                <a:latin typeface="Arial" panose="020B0604020202020204" pitchFamily="34" charset="0"/>
                <a:cs typeface="Arial" panose="020B0604020202020204" pitchFamily="34" charset="0"/>
              </a:rPr>
              <a:t>Dietharz</a:t>
            </a:r>
            <a:r>
              <a:rPr lang="de-DE" sz="2600" dirty="0">
                <a:solidFill>
                  <a:schemeClr val="tx1">
                    <a:lumMod val="75000"/>
                    <a:lumOff val="25000"/>
                  </a:schemeClr>
                </a:solidFill>
                <a:latin typeface="Arial" panose="020B0604020202020204" pitchFamily="34" charset="0"/>
                <a:cs typeface="Arial" panose="020B0604020202020204" pitchFamily="34" charset="0"/>
              </a:rPr>
              <a:t> und Schmalwasser </a:t>
            </a:r>
            <a:r>
              <a:rPr lang="de-DE" sz="2600" dirty="0" smtClean="0">
                <a:solidFill>
                  <a:schemeClr val="tx1">
                    <a:lumMod val="75000"/>
                    <a:lumOff val="25000"/>
                  </a:schemeClr>
                </a:solidFill>
                <a:latin typeface="Arial" panose="020B0604020202020204" pitchFamily="34" charset="0"/>
                <a:cs typeface="Arial" panose="020B0604020202020204" pitchFamily="34" charset="0"/>
              </a:rPr>
              <a:t>wurden aus dem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Fernwasserbewirt-schaftungssystem</a:t>
            </a:r>
            <a:r>
              <a:rPr lang="de-DE" sz="2600" dirty="0" smtClean="0">
                <a:solidFill>
                  <a:schemeClr val="tx1">
                    <a:lumMod val="75000"/>
                    <a:lumOff val="25000"/>
                  </a:schemeClr>
                </a:solidFill>
                <a:latin typeface="Arial" panose="020B0604020202020204" pitchFamily="34" charset="0"/>
                <a:cs typeface="Arial" panose="020B0604020202020204" pitchFamily="34" charset="0"/>
              </a:rPr>
              <a:t> der TFW herausgenommen.</a:t>
            </a:r>
          </a:p>
          <a:p>
            <a:pPr algn="l"/>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Beide Talsperren liefern kein Trinkwasser.</a:t>
            </a: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171450" indent="-171450" algn="l">
              <a:buFont typeface="Wingdings" panose="05000000000000000000" pitchFamily="2" charset="2"/>
              <a:buChar char="Ø"/>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Der Speicherzufluss in die Talsperre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Tambach</a:t>
            </a:r>
            <a:r>
              <a:rPr lang="de-DE" sz="2600" dirty="0" smtClean="0">
                <a:solidFill>
                  <a:schemeClr val="tx1">
                    <a:lumMod val="75000"/>
                    <a:lumOff val="25000"/>
                  </a:schemeClr>
                </a:solidFill>
                <a:latin typeface="Arial" panose="020B0604020202020204" pitchFamily="34" charset="0"/>
                <a:cs typeface="Arial" panose="020B0604020202020204" pitchFamily="34" charset="0"/>
              </a:rPr>
              <a:t> –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Dietharz</a:t>
            </a:r>
            <a:r>
              <a:rPr lang="de-DE" sz="2600" dirty="0" smtClean="0">
                <a:solidFill>
                  <a:schemeClr val="tx1">
                    <a:lumMod val="75000"/>
                    <a:lumOff val="25000"/>
                  </a:schemeClr>
                </a:solidFill>
                <a:latin typeface="Arial" panose="020B0604020202020204" pitchFamily="34" charset="0"/>
                <a:cs typeface="Arial" panose="020B0604020202020204" pitchFamily="34" charset="0"/>
              </a:rPr>
              <a:t> entsprach ab 2005 im Wesentlichen der Speicherabgabe in die </a:t>
            </a:r>
            <a:r>
              <a:rPr lang="de-DE" sz="2600" dirty="0" err="1" smtClean="0">
                <a:solidFill>
                  <a:schemeClr val="tx1">
                    <a:lumMod val="75000"/>
                    <a:lumOff val="25000"/>
                  </a:schemeClr>
                </a:solidFill>
                <a:latin typeface="Arial" panose="020B0604020202020204" pitchFamily="34" charset="0"/>
                <a:cs typeface="Arial" panose="020B0604020202020204" pitchFamily="34" charset="0"/>
              </a:rPr>
              <a:t>Apfelstädt</a:t>
            </a:r>
            <a:r>
              <a:rPr lang="de-DE" sz="2600" dirty="0" smtClean="0">
                <a:solidFill>
                  <a:schemeClr val="tx1">
                    <a:lumMod val="75000"/>
                    <a:lumOff val="25000"/>
                  </a:schemeClr>
                </a:solidFill>
                <a:latin typeface="Arial" panose="020B0604020202020204" pitchFamily="34" charset="0"/>
                <a:cs typeface="Arial" panose="020B0604020202020204" pitchFamily="34" charset="0"/>
              </a:rPr>
              <a:t>.</a:t>
            </a:r>
          </a:p>
          <a:p>
            <a:pPr algn="l"/>
            <a:endParaRPr lang="de-DE" sz="12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r>
              <a:rPr lang="de-DE" sz="2600" dirty="0" smtClean="0">
                <a:solidFill>
                  <a:schemeClr val="tx1">
                    <a:lumMod val="75000"/>
                    <a:lumOff val="25000"/>
                  </a:schemeClr>
                </a:solidFill>
                <a:latin typeface="Arial" panose="020B0604020202020204" pitchFamily="34" charset="0"/>
                <a:cs typeface="Arial" panose="020B0604020202020204" pitchFamily="34" charset="0"/>
              </a:rPr>
              <a:t>Das </a:t>
            </a:r>
            <a:r>
              <a:rPr lang="de-DE" sz="2600" dirty="0">
                <a:solidFill>
                  <a:schemeClr val="tx1">
                    <a:lumMod val="75000"/>
                    <a:lumOff val="25000"/>
                  </a:schemeClr>
                </a:solidFill>
                <a:latin typeface="Arial" panose="020B0604020202020204" pitchFamily="34" charset="0"/>
                <a:cs typeface="Arial" panose="020B0604020202020204" pitchFamily="34" charset="0"/>
              </a:rPr>
              <a:t>FFH – Gebiet „</a:t>
            </a:r>
            <a:r>
              <a:rPr lang="de-DE" sz="2600" dirty="0" err="1">
                <a:solidFill>
                  <a:schemeClr val="tx1">
                    <a:lumMod val="75000"/>
                    <a:lumOff val="25000"/>
                  </a:schemeClr>
                </a:solidFill>
                <a:latin typeface="Arial" panose="020B0604020202020204" pitchFamily="34" charset="0"/>
                <a:cs typeface="Arial" panose="020B0604020202020204" pitchFamily="34" charset="0"/>
              </a:rPr>
              <a:t>Apfelstädtaue</a:t>
            </a:r>
            <a:r>
              <a:rPr lang="de-DE" sz="2600" dirty="0">
                <a:solidFill>
                  <a:schemeClr val="tx1">
                    <a:lumMod val="75000"/>
                    <a:lumOff val="25000"/>
                  </a:schemeClr>
                </a:solidFill>
                <a:latin typeface="Arial" panose="020B0604020202020204" pitchFamily="34" charset="0"/>
                <a:cs typeface="Arial" panose="020B0604020202020204" pitchFamily="34" charset="0"/>
              </a:rPr>
              <a:t> zwischen Wechmar und Neudietendorf</a:t>
            </a:r>
            <a:r>
              <a:rPr lang="de-DE" sz="2600" dirty="0" smtClean="0">
                <a:solidFill>
                  <a:schemeClr val="tx1">
                    <a:lumMod val="75000"/>
                    <a:lumOff val="25000"/>
                  </a:schemeClr>
                </a:solidFill>
                <a:latin typeface="Arial" panose="020B0604020202020204" pitchFamily="34" charset="0"/>
                <a:cs typeface="Arial" panose="020B0604020202020204" pitchFamily="34" charset="0"/>
              </a:rPr>
              <a:t>“ wurde im Dezember 2004 gelistet.</a:t>
            </a:r>
          </a:p>
          <a:p>
            <a:pPr marL="457200" indent="-457200" algn="l">
              <a:buFont typeface="Wingdings" panose="05000000000000000000" pitchFamily="2" charset="2"/>
              <a:buChar char="Ø"/>
            </a:pPr>
            <a:endParaRPr lang="de-DE" sz="2600" dirty="0">
              <a:solidFill>
                <a:schemeClr val="tx1">
                  <a:lumMod val="75000"/>
                  <a:lumOff val="25000"/>
                </a:schemeClr>
              </a:solidFill>
              <a:latin typeface="Arial" panose="020B0604020202020204" pitchFamily="34" charset="0"/>
              <a:cs typeface="Arial" panose="020B0604020202020204" pitchFamily="34" charset="0"/>
            </a:endParaRPr>
          </a:p>
          <a:p>
            <a:pPr marL="457200" indent="-457200" algn="l">
              <a:buFont typeface="Wingdings" panose="05000000000000000000" pitchFamily="2" charset="2"/>
              <a:buChar char="Ø"/>
            </a:pPr>
            <a:endParaRPr lang="de-DE" sz="2600" dirty="0" smtClean="0">
              <a:solidFill>
                <a:schemeClr val="tx1">
                  <a:lumMod val="75000"/>
                  <a:lumOff val="25000"/>
                </a:schemeClr>
              </a:solidFill>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
            </a:pPr>
            <a:endParaRPr lang="de-DE" sz="12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Fußzeilenplatzhalter 3"/>
          <p:cNvSpPr>
            <a:spLocks noGrp="1"/>
          </p:cNvSpPr>
          <p:nvPr>
            <p:ph type="ftr" sz="quarter" idx="11"/>
          </p:nvPr>
        </p:nvSpPr>
        <p:spPr>
          <a:xfrm>
            <a:off x="251520" y="6356350"/>
            <a:ext cx="8640960" cy="365125"/>
          </a:xfrm>
          <a:noFill/>
        </p:spPr>
        <p:txBody>
          <a:bodyPr/>
          <a:lstStyle/>
          <a:p>
            <a:r>
              <a:rPr lang="de-DE" dirty="0" smtClean="0">
                <a:solidFill>
                  <a:schemeClr val="tx1"/>
                </a:solidFill>
              </a:rPr>
              <a:t>Petition E - 403/ 21 Öffentliche Anhörung Petitionsausschuss Thüringer Landtag 20. Januar 2022</a:t>
            </a:r>
            <a:endParaRPr lang="de-DE" dirty="0">
              <a:solidFill>
                <a:schemeClr val="tx1"/>
              </a:solidFill>
            </a:endParaRPr>
          </a:p>
        </p:txBody>
      </p:sp>
      <p:sp>
        <p:nvSpPr>
          <p:cNvPr id="2" name="Foliennummernplatzhalter 1"/>
          <p:cNvSpPr>
            <a:spLocks noGrp="1"/>
          </p:cNvSpPr>
          <p:nvPr>
            <p:ph type="sldNum" sz="quarter" idx="12"/>
          </p:nvPr>
        </p:nvSpPr>
        <p:spPr/>
        <p:txBody>
          <a:bodyPr/>
          <a:lstStyle/>
          <a:p>
            <a:fld id="{91D33A17-5E17-41CF-AB7F-9530BD06157D}" type="slidenum">
              <a:rPr lang="de-DE" smtClean="0"/>
              <a:t>9</a:t>
            </a:fld>
            <a:endParaRPr lang="de-DE"/>
          </a:p>
        </p:txBody>
      </p:sp>
    </p:spTree>
    <p:extLst>
      <p:ext uri="{BB962C8B-B14F-4D97-AF65-F5344CB8AC3E}">
        <p14:creationId xmlns:p14="http://schemas.microsoft.com/office/powerpoint/2010/main" val="4237566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1727</Words>
  <Application>Microsoft Office PowerPoint</Application>
  <PresentationFormat>Bildschirmpräsentation (4:3)</PresentationFormat>
  <Paragraphs>376</Paragraphs>
  <Slides>46</Slides>
  <Notes>3</Notes>
  <HiddenSlides>0</HiddenSlides>
  <MMClips>0</MMClips>
  <ScaleCrop>false</ScaleCrop>
  <HeadingPairs>
    <vt:vector size="4" baseType="variant">
      <vt:variant>
        <vt:lpstr>Design</vt:lpstr>
      </vt:variant>
      <vt:variant>
        <vt:i4>5</vt:i4>
      </vt:variant>
      <vt:variant>
        <vt:lpstr>Folientitel</vt:lpstr>
      </vt:variant>
      <vt:variant>
        <vt:i4>46</vt:i4>
      </vt:variant>
    </vt:vector>
  </HeadingPairs>
  <TitlesOfParts>
    <vt:vector size="51" baseType="lpstr">
      <vt:lpstr>Larissa</vt:lpstr>
      <vt:lpstr>1_Larissa</vt:lpstr>
      <vt:lpstr>2_Larissa</vt:lpstr>
      <vt:lpstr>5_Larissa</vt:lpstr>
      <vt:lpstr>6_Larissa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Aus Sicht des Landkreises und der Anrainergemeinden</vt:lpstr>
      <vt:lpstr>Aus Sicht des Landkreises und der Anrainergemeinden</vt:lpstr>
      <vt:lpstr>Energiegewinnung vs. Umwelt Ist-Situation</vt:lpstr>
      <vt:lpstr>Energiegewinnung vs. Umwelt Ziel</vt:lpstr>
      <vt:lpstr>Aus Sicht des Landkreises und der Anrainergemeinden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Markert</dc:creator>
  <cp:lastModifiedBy>Markert</cp:lastModifiedBy>
  <cp:revision>96</cp:revision>
  <dcterms:created xsi:type="dcterms:W3CDTF">2021-12-30T14:06:52Z</dcterms:created>
  <dcterms:modified xsi:type="dcterms:W3CDTF">2022-01-20T09:52:32Z</dcterms:modified>
  <cp:contentStatus>Endgültig</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